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1917" r:id="rId2"/>
    <p:sldId id="1779" r:id="rId3"/>
    <p:sldId id="2100" r:id="rId4"/>
    <p:sldId id="2090" r:id="rId5"/>
    <p:sldId id="2108" r:id="rId6"/>
    <p:sldId id="2122" r:id="rId7"/>
    <p:sldId id="2109" r:id="rId8"/>
    <p:sldId id="2110" r:id="rId9"/>
    <p:sldId id="2106" r:id="rId10"/>
    <p:sldId id="2091" r:id="rId11"/>
    <p:sldId id="1718" r:id="rId12"/>
    <p:sldId id="2101" r:id="rId13"/>
    <p:sldId id="2102" r:id="rId14"/>
    <p:sldId id="2103" r:id="rId15"/>
    <p:sldId id="2104" r:id="rId16"/>
    <p:sldId id="2105" r:id="rId17"/>
    <p:sldId id="2150" r:id="rId18"/>
    <p:sldId id="2151" r:id="rId19"/>
    <p:sldId id="2152" r:id="rId20"/>
    <p:sldId id="2120" r:id="rId21"/>
    <p:sldId id="2123" r:id="rId22"/>
    <p:sldId id="2124" r:id="rId23"/>
    <p:sldId id="2153" r:id="rId24"/>
    <p:sldId id="2079"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08">
          <p15:clr>
            <a:srgbClr val="A4A3A4"/>
          </p15:clr>
        </p15:guide>
        <p15:guide id="2" pos="37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913C8"/>
    <a:srgbClr val="9AA4EF"/>
    <a:srgbClr val="5E96E1"/>
    <a:srgbClr val="0B15D0"/>
    <a:srgbClr val="101BE1"/>
    <a:srgbClr val="4558C4"/>
    <a:srgbClr val="FFCB2A"/>
    <a:srgbClr val="F5F7F9"/>
    <a:srgbClr val="64A3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05" autoAdjust="0"/>
    <p:restoredTop sz="94799" autoAdjust="0"/>
  </p:normalViewPr>
  <p:slideViewPr>
    <p:cSldViewPr snapToGrid="0">
      <p:cViewPr varScale="1">
        <p:scale>
          <a:sx n="59" d="100"/>
          <a:sy n="59" d="100"/>
        </p:scale>
        <p:origin x="-252" y="-84"/>
      </p:cViewPr>
      <p:guideLst>
        <p:guide orient="horz" pos="1408"/>
        <p:guide pos="3754"/>
      </p:guideLst>
    </p:cSldViewPr>
  </p:slideViewPr>
  <p:notesTextViewPr>
    <p:cViewPr>
      <p:scale>
        <a:sx n="1" d="1"/>
        <a:sy n="1" d="1"/>
      </p:scale>
      <p:origin x="0" y="0"/>
    </p:cViewPr>
  </p:notesTextViewPr>
  <p:sorterViewPr>
    <p:cViewPr>
      <p:scale>
        <a:sx n="100" d="100"/>
        <a:sy n="100" d="100"/>
      </p:scale>
      <p:origin x="0" y="-625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Regular" panose="020B0500000000000000" charset="-122"/>
              <a:ea typeface="思源黑体 CN Light" panose="020B0300000000000000" charset="-122"/>
              <a:cs typeface="思源黑体 CN Regular" panose="020B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CN Light" panose="020B0300000000000000" charset="-122"/>
              </a:rPr>
              <a:pPr/>
              <a:t>2025/9/24</a:t>
            </a:fld>
            <a:endParaRPr lang="zh-CN" altLang="en-US">
              <a:ea typeface="思源黑体 CN Light" panose="020B03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Regular" panose="020B0500000000000000" charset="-122"/>
              <a:ea typeface="思源黑体 CN Light" panose="020B0300000000000000" charset="-122"/>
              <a:cs typeface="思源黑体 CN Regular" panose="020B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CN Light" panose="020B0300000000000000" charset="-122"/>
              </a:rPr>
              <a:pPr/>
              <a:t>‹#›</a:t>
            </a:fld>
            <a:endParaRPr lang="zh-CN" altLang="en-US">
              <a:ea typeface="思源黑体 CN Light" panose="020B0300000000000000" charset="-122"/>
            </a:endParaRPr>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panose="020B0300000000000000" charset="-122"/>
                <a:ea typeface="思源黑体 CN Light" panose="020B0300000000000000" charset="-122"/>
                <a:cs typeface="思源黑体 CN Regular" panose="020B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panose="020B0300000000000000" charset="-122"/>
                <a:ea typeface="思源黑体 CN Light" panose="020B0300000000000000" charset="-122"/>
                <a:cs typeface="思源黑体 CN Regular" panose="020B0500000000000000" charset="-122"/>
              </a:defRPr>
            </a:lvl1pPr>
          </a:lstStyle>
          <a:p>
            <a:fld id="{C07B87CD-54B4-4E9A-B40F-926276AE1BCE}" type="datetimeFigureOut">
              <a:rPr lang="zh-CN" altLang="en-US" smtClean="0"/>
              <a:pPr/>
              <a:t>2025/9/24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panose="020B0300000000000000" charset="-122"/>
                <a:ea typeface="思源黑体 CN Light" panose="020B0300000000000000" charset="-122"/>
                <a:cs typeface="思源黑体 CN Regular" panose="020B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panose="020B0300000000000000" charset="-122"/>
                <a:ea typeface="思源黑体 CN Light" panose="020B0300000000000000" charset="-122"/>
                <a:cs typeface="思源黑体 CN Regular" panose="020B0500000000000000" charset="-122"/>
              </a:defRPr>
            </a:lvl1pPr>
          </a:lstStyle>
          <a:p>
            <a:fld id="{5B1D3E1B-6EFF-4A75-A3C0-EE4BF997391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1pPr>
    <a:lvl2pPr marL="4572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2pPr>
    <a:lvl3pPr marL="9144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3pPr>
    <a:lvl4pPr marL="13716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4pPr>
    <a:lvl5pPr marL="18288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xmlns="" val="550050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pic>
        <p:nvPicPr>
          <p:cNvPr id="3" name="图片占位符 3" descr="蓝色的汽车&#10;&#10;描述已自动生成"/>
          <p:cNvPicPr>
            <a:picLocks noChangeAspect="1"/>
          </p:cNvPicPr>
          <p:nvPr userDrawn="1"/>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a:xfrm>
            <a:off x="0" y="-1"/>
            <a:ext cx="12192000" cy="6858001"/>
          </a:xfrm>
          <a:prstGeom prst="rect">
            <a:avLst/>
          </a:prstGeom>
        </p:spPr>
      </p:pic>
      <p:pic>
        <p:nvPicPr>
          <p:cNvPr id="2" name="图片 1" descr="pexels-burst-373965"/>
          <p:cNvPicPr>
            <a:picLocks noChangeAspect="1"/>
          </p:cNvPicPr>
          <p:nvPr userDrawn="1"/>
        </p:nvPicPr>
        <p:blipFill>
          <a:blip r:embed="rId4"/>
          <a:stretch>
            <a:fillRect/>
          </a:stretch>
        </p:blipFill>
        <p:spPr>
          <a:xfrm>
            <a:off x="0" y="0"/>
            <a:ext cx="12192000" cy="6858000"/>
          </a:xfrm>
          <a:prstGeom prst="rect">
            <a:avLst/>
          </a:prstGeom>
        </p:spPr>
      </p:pic>
      <p:sp>
        <p:nvSpPr>
          <p:cNvPr id="5" name="矩形 4"/>
          <p:cNvSpPr/>
          <p:nvPr userDrawn="1"/>
        </p:nvSpPr>
        <p:spPr>
          <a:xfrm>
            <a:off x="-76200" y="-85725"/>
            <a:ext cx="12363450" cy="6990715"/>
          </a:xfrm>
          <a:prstGeom prst="rect">
            <a:avLst/>
          </a:prstGeom>
          <a:solidFill>
            <a:srgbClr val="1C1F25">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CN Light" panose="020B0300000000000000" charset="-122"/>
              <a:ea typeface="思源黑体 CN Light" panose="020B0300000000000000" charset="-122"/>
              <a:cs typeface="思源黑体 CN Regular" panose="020B0500000000000000"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pic>
        <p:nvPicPr>
          <p:cNvPr id="4" name="图片 3" descr="未标题-1"/>
          <p:cNvPicPr>
            <a:picLocks noChangeAspect="1"/>
          </p:cNvPicPr>
          <p:nvPr userDrawn="1"/>
        </p:nvPicPr>
        <p:blipFill>
          <a:blip r:embed="rId2"/>
          <a:stretch>
            <a:fillRect/>
          </a:stretch>
        </p:blipFill>
        <p:spPr>
          <a:xfrm>
            <a:off x="0" y="0"/>
            <a:ext cx="12192635" cy="6858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pic>
        <p:nvPicPr>
          <p:cNvPr id="6" name="图片占位符 37"/>
          <p:cNvPicPr>
            <a:picLocks noChangeAspect="1"/>
          </p:cNvPicPr>
          <p:nvPr userDrawn="1"/>
        </p:nvPicPr>
        <p:blipFill>
          <a:blip r:embed="rId2" cstate="print">
            <a:extLst>
              <a:ext uri="{BEBA8EAE-BF5A-486C-A8C5-ECC9F3942E4B}">
                <a14:imgProps xmlns:a14="http://schemas.microsoft.com/office/drawing/2010/main" xmlns="">
                  <a14:imgLayer r:embed="rId3">
                    <a14:imgEffect>
                      <a14:brightnessContrast contrast="20000"/>
                    </a14:imgEffect>
                    <a14:imgEffect>
                      <a14:saturation sat="0"/>
                    </a14:imgEffect>
                    <a14:imgEffect>
                      <a14:sharpenSoften amount="-25000"/>
                    </a14:imgEffect>
                  </a14:imgLayer>
                </a14:imgProps>
              </a:ext>
              <a:ext uri="{28A0092B-C50C-407E-A947-70E740481C1C}">
                <a14:useLocalDpi xmlns:a14="http://schemas.microsoft.com/office/drawing/2010/main" xmlns="" val="0"/>
              </a:ext>
            </a:extLst>
          </a:blip>
          <a:srcRect/>
          <a:stretch>
            <a:fillRect/>
          </a:stretch>
        </p:blipFill>
        <p:spPr>
          <a:xfrm>
            <a:off x="0" y="-1"/>
            <a:ext cx="12192000" cy="685800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Main Slide">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0" y="-1"/>
            <a:ext cx="12192000" cy="6858001"/>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图片占位符 8"/>
          <p:cNvSpPr>
            <a:spLocks noGrp="1"/>
          </p:cNvSpPr>
          <p:nvPr>
            <p:ph type="pic" sz="quarter" idx="10" hasCustomPrompt="1"/>
          </p:nvPr>
        </p:nvSpPr>
        <p:spPr>
          <a:xfrm>
            <a:off x="3141371" y="614765"/>
            <a:ext cx="4203326" cy="5579558"/>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905515" y="744551"/>
            <a:ext cx="5230812" cy="5137150"/>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17566" y="6126480"/>
            <a:ext cx="8035834" cy="5949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grpSp>
        <p:nvGrpSpPr>
          <p:cNvPr id="3" name="Group 2"/>
          <p:cNvGrpSpPr/>
          <p:nvPr userDrawn="1"/>
        </p:nvGrpSpPr>
        <p:grpSpPr>
          <a:xfrm>
            <a:off x="81060" y="5874385"/>
            <a:ext cx="6967074" cy="958594"/>
            <a:chOff x="81060" y="5874385"/>
            <a:chExt cx="6967074" cy="958594"/>
          </a:xfrm>
        </p:grpSpPr>
        <p:sp>
          <p:nvSpPr>
            <p:cNvPr id="4" name="矩形 32"/>
            <p:cNvSpPr/>
            <p:nvPr/>
          </p:nvSpPr>
          <p:spPr>
            <a:xfrm>
              <a:off x="1049240" y="6115546"/>
              <a:ext cx="5998894" cy="584775"/>
            </a:xfrm>
            <a:prstGeom prst="rect">
              <a:avLst/>
            </a:prstGeom>
            <a:noFill/>
            <a:effectLst/>
            <a:extLst>
              <a:ext uri="{909E8E84-426E-40DD-AFC4-6F175D3DCCD1}">
                <a14:hiddenFill xmlns:a14="http://schemas.microsoft.com/office/drawing/2010/main" xmlns="">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5" name="Picture 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1060" y="5874385"/>
              <a:ext cx="968180" cy="958594"/>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3"/>
          <a:stretch>
            <a:fillRect/>
          </a:stretch>
        </p:blipFill>
        <p:spPr>
          <a:xfrm>
            <a:off x="3175" y="0"/>
            <a:ext cx="12188825" cy="6858000"/>
          </a:xfrm>
          <a:prstGeom prst="rect">
            <a:avLst/>
          </a:prstGeom>
        </p:spPr>
      </p:pic>
      <p:sp>
        <p:nvSpPr>
          <p:cNvPr id="34" name="矩形 33"/>
          <p:cNvSpPr/>
          <p:nvPr/>
        </p:nvSpPr>
        <p:spPr>
          <a:xfrm>
            <a:off x="927100" y="3175000"/>
            <a:ext cx="4559300" cy="530207"/>
          </a:xfrm>
          <a:prstGeom prst="rect">
            <a:avLst/>
          </a:prstGeom>
          <a:noFill/>
          <a:ln w="12700">
            <a:noFill/>
          </a:ln>
          <a:effectLst/>
        </p:spPr>
        <p:txBody>
          <a:bodyPr wrap="square">
            <a:spAutoFit/>
          </a:bodyPr>
          <a:lstStyle/>
          <a:p>
            <a:pPr algn="dist">
              <a:lnSpc>
                <a:spcPct val="100000"/>
              </a:lnSpc>
            </a:pPr>
            <a:r>
              <a:rPr 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PERTEMUAN KE </a:t>
            </a:r>
            <a:r>
              <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1</a:t>
            </a:r>
            <a:r>
              <a:rPr 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 </a:t>
            </a:r>
            <a:r>
              <a:rPr lang="en-ID" altLang="en-US" sz="1400" kern="2500" cap="all" dirty="0" err="1">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Konsep</a:t>
            </a:r>
            <a:r>
              <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 dan </a:t>
            </a:r>
            <a:r>
              <a:rPr lang="en-ID" altLang="en-US" sz="1400" kern="2500" cap="all" dirty="0" err="1">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struktur</a:t>
            </a:r>
            <a:r>
              <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 </a:t>
            </a:r>
            <a:endParaRPr lang="id-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endParaRPr>
          </a:p>
          <a:p>
            <a:pPr algn="dist">
              <a:lnSpc>
                <a:spcPct val="100000"/>
              </a:lnSpc>
            </a:pPr>
            <a:r>
              <a:rPr lang="en-ID" altLang="en-US" sz="1400" kern="2500" cap="all" dirty="0" err="1">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serta</a:t>
            </a:r>
            <a:r>
              <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 </a:t>
            </a:r>
            <a:r>
              <a:rPr lang="en-ID" altLang="en-US" sz="1400" kern="2500" cap="all" dirty="0" err="1">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lingkungan</a:t>
            </a:r>
            <a:r>
              <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 </a:t>
            </a:r>
            <a:r>
              <a:rPr lang="en-ID" altLang="en-US" sz="1400" kern="2500" cap="all" dirty="0" err="1">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kerja</a:t>
            </a:r>
            <a:r>
              <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 Python</a:t>
            </a:r>
          </a:p>
        </p:txBody>
      </p:sp>
      <p:cxnSp>
        <p:nvCxnSpPr>
          <p:cNvPr id="36" name="直接连接符 35"/>
          <p:cNvCxnSpPr/>
          <p:nvPr/>
        </p:nvCxnSpPr>
        <p:spPr>
          <a:xfrm flipH="1">
            <a:off x="1010920" y="3705225"/>
            <a:ext cx="648017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2020" y="1990725"/>
            <a:ext cx="9234854" cy="645160"/>
          </a:xfrm>
          <a:prstGeom prst="rect">
            <a:avLst/>
          </a:prstGeom>
          <a:noFill/>
          <a:ln w="12700">
            <a:noFill/>
          </a:ln>
          <a:effectLst/>
        </p:spPr>
        <p:txBody>
          <a:bodyPr wrap="square">
            <a:spAutoFit/>
          </a:bodyPr>
          <a:lstStyle/>
          <a:p>
            <a:pPr algn="l">
              <a:lnSpc>
                <a:spcPct val="100000"/>
              </a:lnSpc>
            </a:pPr>
            <a:r>
              <a:rPr lang="id-ID" altLang="en-US" sz="3600" kern="2500" cap="all" dirty="0" smtClean="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DASAR DASAR PEMROGRAMAN </a:t>
            </a:r>
            <a:endParaRPr 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endParaRPr>
          </a:p>
        </p:txBody>
      </p:sp>
      <p:grpSp>
        <p:nvGrpSpPr>
          <p:cNvPr id="9" name="Group 8"/>
          <p:cNvGrpSpPr/>
          <p:nvPr/>
        </p:nvGrpSpPr>
        <p:grpSpPr>
          <a:xfrm>
            <a:off x="81060" y="5874385"/>
            <a:ext cx="6967074" cy="958594"/>
            <a:chOff x="81060" y="5874385"/>
            <a:chExt cx="6967074" cy="958594"/>
          </a:xfrm>
        </p:grpSpPr>
        <p:sp>
          <p:nvSpPr>
            <p:cNvPr id="33" name="矩形 32"/>
            <p:cNvSpPr/>
            <p:nvPr/>
          </p:nvSpPr>
          <p:spPr>
            <a:xfrm>
              <a:off x="1049240" y="6115546"/>
              <a:ext cx="5998894" cy="584775"/>
            </a:xfrm>
            <a:prstGeom prst="rect">
              <a:avLst/>
            </a:prstGeom>
            <a:noFill/>
            <a:effectLst/>
            <a:extLst>
              <a:ext uri="{909E8E84-426E-40DD-AFC4-6F175D3DCCD1}">
                <a14:hiddenFill xmlns:a14="http://schemas.microsoft.com/office/drawing/2010/main" xmlns="">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60" y="5874385"/>
              <a:ext cx="968180" cy="95859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3822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2126615" y="1416685"/>
            <a:ext cx="9121775" cy="4154805"/>
          </a:xfrm>
          <a:prstGeom prst="rect">
            <a:avLst/>
          </a:prstGeom>
          <a:noFill/>
        </p:spPr>
        <p:txBody>
          <a:bodyPr wrap="square" lIns="0" tIns="0" rIns="0" bIns="0" rtlCol="0">
            <a:spAutoFit/>
          </a:bodyPr>
          <a:lstStyle/>
          <a:p>
            <a:pPr marL="171450" indent="-171450" algn="l">
              <a:lnSpc>
                <a:spcPct val="150000"/>
              </a:lnSpc>
              <a:buFont typeface="Arial" panose="020B0604020202020204" pitchFamily="34" charset="0"/>
              <a:buChar char="•"/>
            </a:pPr>
            <a:r>
              <a:rPr sz="1200" dirty="0">
                <a:latin typeface="思源黑体 CN Regular" panose="020B0500000000000000" charset="-122"/>
                <a:ea typeface="思源黑体 CN Regular" panose="020B0500000000000000" charset="-122"/>
                <a:cs typeface="+mn-ea"/>
                <a:sym typeface="+mn-lt"/>
              </a:rPr>
              <a:t>Python dikembangkan oleh Guido van Rossum pada tahun 1990 di CWI, Amsterdam sebagai kelanjutan dari bahasa pemrograman ABC. Versi terakhir yang dikeluarkan CWI adalah 1.2.</a:t>
            </a:r>
          </a:p>
          <a:p>
            <a:pPr marL="171450" indent="-171450" algn="l">
              <a:lnSpc>
                <a:spcPct val="150000"/>
              </a:lnSpc>
              <a:buFont typeface="Arial" panose="020B0604020202020204" pitchFamily="34" charset="0"/>
              <a:buChar char="•"/>
            </a:pPr>
            <a:r>
              <a:rPr sz="1200" dirty="0">
                <a:latin typeface="思源黑体 CN Regular" panose="020B0500000000000000" charset="-122"/>
                <a:ea typeface="思源黑体 CN Regular" panose="020B0500000000000000" charset="-122"/>
                <a:cs typeface="+mn-ea"/>
                <a:sym typeface="+mn-lt"/>
              </a:rPr>
              <a:t>Nama Python dipilih oleh Guido sebagai nama bahasa ciptaannya karena kecintaan guido pada acara televisi Monty Pythons Flying Circus. Oleh karena itu seringkali ungkapan-ungkapan khas dari acara tersebut seringkali muncul dalam korespondensi antar pengguna Python.</a:t>
            </a:r>
          </a:p>
          <a:p>
            <a:pPr marL="171450" indent="-171450" algn="l">
              <a:lnSpc>
                <a:spcPct val="150000"/>
              </a:lnSpc>
              <a:buFont typeface="Arial" panose="020B0604020202020204" pitchFamily="34" charset="0"/>
              <a:buChar char="•"/>
            </a:pPr>
            <a:r>
              <a:rPr lang="en-ID" sz="1200" dirty="0">
                <a:latin typeface="思源黑体 CN Regular" panose="020B0500000000000000" charset="-122"/>
                <a:ea typeface="思源黑体 CN Regular" panose="020B0500000000000000" charset="-122"/>
                <a:cs typeface="+mn-ea"/>
                <a:sym typeface="+mn-lt"/>
              </a:rPr>
              <a:t>Tahun 1995, Guido pindah ke CNRI sambil terus melanjutkan pengembangan Python. Versi terakhir yang dikeluarkan adalah 1.6.</a:t>
            </a:r>
          </a:p>
          <a:p>
            <a:pPr marL="171450" indent="-171450" algn="l">
              <a:lnSpc>
                <a:spcPct val="150000"/>
              </a:lnSpc>
              <a:buFont typeface="Arial" panose="020B0604020202020204" pitchFamily="34" charset="0"/>
              <a:buChar char="•"/>
            </a:pPr>
            <a:r>
              <a:rPr lang="en-ID" sz="1200" dirty="0">
                <a:latin typeface="思源黑体 CN Regular" panose="020B0500000000000000" charset="-122"/>
                <a:ea typeface="思源黑体 CN Regular" panose="020B0500000000000000" charset="-122"/>
                <a:cs typeface="+mn-ea"/>
                <a:sym typeface="+mn-lt"/>
              </a:rPr>
              <a:t>Tahun 2000, Guido dan para pengembang inti Python pindah ke BeOpen.com yang merupakan sebuah perusahaan komersial dan membentuk BeOpen PythonLabs. Python 2.0 dikeluarkan oleh BeOpen. </a:t>
            </a:r>
          </a:p>
          <a:p>
            <a:pPr marL="171450" indent="-171450" algn="l">
              <a:lnSpc>
                <a:spcPct val="150000"/>
              </a:lnSpc>
              <a:buFont typeface="Arial" panose="020B0604020202020204" pitchFamily="34" charset="0"/>
              <a:buChar char="•"/>
            </a:pPr>
            <a:r>
              <a:rPr lang="en-ID" sz="1200" dirty="0">
                <a:latin typeface="思源黑体 CN Regular" panose="020B0500000000000000" charset="-122"/>
                <a:ea typeface="思源黑体 CN Regular" panose="020B0500000000000000" charset="-122"/>
                <a:cs typeface="+mn-ea"/>
                <a:sym typeface="+mn-lt"/>
              </a:rPr>
              <a:t>Setelah mengeluarkan Python 2.0, Guido dan beberapa anggota tim PythonLabs pindah ke DigitalCreations.</a:t>
            </a:r>
          </a:p>
          <a:p>
            <a:pPr marL="171450" indent="-171450" algn="l">
              <a:lnSpc>
                <a:spcPct val="150000"/>
              </a:lnSpc>
              <a:buFont typeface="Arial" panose="020B0604020202020204" pitchFamily="34" charset="0"/>
              <a:buChar char="•"/>
            </a:pPr>
            <a:r>
              <a:rPr lang="en-ID" sz="1200" dirty="0">
                <a:latin typeface="思源黑体 CN Regular" panose="020B0500000000000000" charset="-122"/>
                <a:ea typeface="思源黑体 CN Regular" panose="020B0500000000000000" charset="-122"/>
                <a:cs typeface="+mn-ea"/>
                <a:sym typeface="+mn-lt"/>
              </a:rPr>
              <a:t>Saat ini pengembangan Python terus dilakukan oleh sekumpulan pemrogram yang dikoordinir Guido dan Python Software Foundation.</a:t>
            </a:r>
          </a:p>
          <a:p>
            <a:pPr marL="171450" indent="-171450" algn="l">
              <a:lnSpc>
                <a:spcPct val="150000"/>
              </a:lnSpc>
              <a:buFont typeface="Arial" panose="020B0604020202020204" pitchFamily="34" charset="0"/>
              <a:buChar char="•"/>
            </a:pPr>
            <a:r>
              <a:rPr lang="en-ID" sz="1200" dirty="0">
                <a:latin typeface="思源黑体 CN Regular" panose="020B0500000000000000" charset="-122"/>
                <a:ea typeface="思源黑体 CN Regular" panose="020B0500000000000000" charset="-122"/>
                <a:cs typeface="+mn-ea"/>
                <a:sym typeface="+mn-lt"/>
              </a:rPr>
              <a:t>Python Software Foundation adalah sebuah organisasi non-profit yang dibentuk sebagai pemegang hak cipta intelektual Python sejak versi 2.1 dan dengan demikian mencegah Python dimiliki oleh perusahaan komersial. Saat ini distribusi Python sudah mencapai versi 2.6.1 dan versi 3.0.</a:t>
            </a:r>
          </a:p>
        </p:txBody>
      </p:sp>
      <p:sp>
        <p:nvSpPr>
          <p:cNvPr id="5"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Sejarah Python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0037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4" name="矩形 3"/>
          <p:cNvSpPr/>
          <p:nvPr/>
        </p:nvSpPr>
        <p:spPr>
          <a:xfrm>
            <a:off x="3375660" y="3554730"/>
            <a:ext cx="5517515" cy="506730"/>
          </a:xfrm>
          <a:prstGeom prst="rect">
            <a:avLst/>
          </a:prstGeom>
        </p:spPr>
        <p:txBody>
          <a:bodyPr wrap="square">
            <a:spAutoFit/>
          </a:bodyPr>
          <a:lstStyle/>
          <a:p>
            <a:pPr algn="ctr">
              <a:lnSpc>
                <a:spcPct val="90000"/>
              </a:lnSpc>
            </a:pPr>
            <a:r>
              <a:rPr lang="en-ID" sz="3000" kern="2500" dirty="0">
                <a:solidFill>
                  <a:schemeClr val="bg1"/>
                </a:solidFill>
                <a:latin typeface="思源黑体 CN Regular" panose="020B0500000000000000" charset="-122"/>
                <a:ea typeface="思源黑体 CN Regular" panose="020B0500000000000000" charset="-122"/>
                <a:cs typeface="庞门正道标题体" panose="02010600030101010101" charset="-122"/>
                <a:sym typeface="+mn-ea"/>
              </a:rPr>
              <a:t>Instalasi Python</a:t>
            </a:r>
            <a:endParaRPr sz="3000" kern="2500" dirty="0">
              <a:solidFill>
                <a:schemeClr val="bg1"/>
              </a:solidFill>
              <a:latin typeface="思源黑体 CN Bold" panose="020B0800000000000000" charset="-122"/>
              <a:ea typeface="思源黑体 CN Bold" panose="020B0800000000000000" charset="-122"/>
              <a:cs typeface="庞门正道标题体" panose="02010600030101010101" charset="-122"/>
            </a:endParaRPr>
          </a:p>
        </p:txBody>
      </p:sp>
      <p:sp>
        <p:nvSpPr>
          <p:cNvPr id="5" name="矩形 4"/>
          <p:cNvSpPr/>
          <p:nvPr/>
        </p:nvSpPr>
        <p:spPr>
          <a:xfrm>
            <a:off x="3992245" y="4125595"/>
            <a:ext cx="4284345" cy="245110"/>
          </a:xfrm>
          <a:prstGeom prst="rect">
            <a:avLst/>
          </a:prstGeom>
        </p:spPr>
        <p:txBody>
          <a:bodyPr wrap="square">
            <a:spAutoFit/>
          </a:bodyPr>
          <a:lstStyle/>
          <a:p>
            <a:pPr algn="ctr">
              <a:lnSpc>
                <a:spcPct val="100000"/>
              </a:lnSpc>
            </a:pPr>
            <a:r>
              <a:rPr lang="en-ID" altLang="en-US" sz="10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p>
        </p:txBody>
      </p:sp>
      <p:sp>
        <p:nvSpPr>
          <p:cNvPr id="9" name="矩形 8"/>
          <p:cNvSpPr/>
          <p:nvPr/>
        </p:nvSpPr>
        <p:spPr>
          <a:xfrm>
            <a:off x="4859655" y="1895475"/>
            <a:ext cx="2549525" cy="1691640"/>
          </a:xfrm>
          <a:prstGeom prst="rect">
            <a:avLst/>
          </a:prstGeom>
          <a:noFill/>
          <a:effectLst/>
        </p:spPr>
        <p:txBody>
          <a:bodyPr wrap="square">
            <a:spAutoFit/>
          </a:bodyPr>
          <a:lstStyle/>
          <a:p>
            <a:pPr algn="ctr">
              <a:lnSpc>
                <a:spcPct val="80000"/>
              </a:lnSpc>
            </a:pPr>
            <a:r>
              <a:rPr lang="en-ID" altLang="en-US" sz="13000" kern="2500" dirty="0">
                <a:ln>
                  <a:noFill/>
                </a:ln>
                <a:solidFill>
                  <a:schemeClr val="bg1"/>
                </a:solidFill>
                <a:effectLst/>
                <a:latin typeface="思源宋体 CN Heavy" panose="02020900000000000000" charset="-122"/>
                <a:ea typeface="思源宋体 CN Heavy" panose="02020900000000000000" charset="-122"/>
                <a:cs typeface="庞门正道标题体" panose="02010600030101010101" charset="-122"/>
              </a:rPr>
              <a:t>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41"/>
          <p:cNvSpPr/>
          <p:nvPr/>
        </p:nvSpPr>
        <p:spPr>
          <a:xfrm>
            <a:off x="1485900" y="1216025"/>
            <a:ext cx="9522460" cy="4733290"/>
          </a:xfrm>
          <a:prstGeom prst="rect">
            <a:avLst/>
          </a:prstGeom>
          <a:solidFill>
            <a:srgbClr val="091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思源黑体 CN ExtraLight" panose="020B0200000000000000" charset="-122"/>
              <a:ea typeface="思源黑体 CN ExtraLight" panose="020B0200000000000000" charset="-122"/>
              <a:sym typeface="Arial" panose="020B0604020202020204" pitchFamily="34" charset="0"/>
            </a:endParaRPr>
          </a:p>
        </p:txBody>
      </p:sp>
      <p:sp>
        <p:nvSpPr>
          <p:cNvPr id="9" name="Text Box 8"/>
          <p:cNvSpPr txBox="1"/>
          <p:nvPr/>
        </p:nvSpPr>
        <p:spPr>
          <a:xfrm>
            <a:off x="1939925" y="1513205"/>
            <a:ext cx="5692775" cy="645160"/>
          </a:xfrm>
          <a:prstGeom prst="rect">
            <a:avLst/>
          </a:prstGeom>
          <a:noFill/>
        </p:spPr>
        <p:txBody>
          <a:bodyPr wrap="square" rtlCol="0" anchor="t">
            <a:spAutoFit/>
          </a:bodyPr>
          <a:lstStyle/>
          <a:p>
            <a:pPr marL="342900" indent="-342900" algn="l">
              <a:lnSpc>
                <a:spcPct val="150000"/>
              </a:lnSpc>
              <a:buFont typeface="Arial" panose="020B0604020202020204" pitchFamily="34" charset="0"/>
              <a:buAutoNum type="arabicPeriod"/>
            </a:pPr>
            <a:r>
              <a:rPr lang="en-ID" sz="1200" dirty="0">
                <a:solidFill>
                  <a:schemeClr val="bg1"/>
                </a:solidFill>
                <a:latin typeface="思源黑体 CN Regular" panose="020B0500000000000000" charset="-122"/>
                <a:ea typeface="思源黑体 CN Regular" panose="020B0500000000000000" charset="-122"/>
                <a:cs typeface="+mn-ea"/>
                <a:sym typeface="+mn-lt"/>
              </a:rPr>
              <a:t>Buka Website Python pada melalui https://www.python.org/</a:t>
            </a:r>
          </a:p>
          <a:p>
            <a:pPr marL="342900" indent="-342900" algn="l">
              <a:lnSpc>
                <a:spcPct val="150000"/>
              </a:lnSpc>
              <a:buFont typeface="Arial" panose="020B0604020202020204" pitchFamily="34" charset="0"/>
              <a:buAutoNum type="arabicPeriod"/>
            </a:pPr>
            <a:r>
              <a:rPr lang="en-ID" sz="1200" dirty="0">
                <a:solidFill>
                  <a:schemeClr val="bg1"/>
                </a:solidFill>
                <a:latin typeface="思源黑体 CN Regular" panose="020B0500000000000000" charset="-122"/>
                <a:ea typeface="思源黑体 CN Regular" panose="020B0500000000000000" charset="-122"/>
                <a:cs typeface="+mn-ea"/>
                <a:sym typeface="+mn-lt"/>
              </a:rPr>
              <a:t>Untuk pengguna Windows, pilih Windows pada menu Download</a:t>
            </a:r>
          </a:p>
        </p:txBody>
      </p:sp>
      <p:pic>
        <p:nvPicPr>
          <p:cNvPr id="22" name="Picture Placeholder 21"/>
          <p:cNvPicPr>
            <a:picLocks noGrp="1" noChangeAspect="1"/>
          </p:cNvPicPr>
          <p:nvPr>
            <p:ph type="pic" sz="quarter" idx="10"/>
          </p:nvPr>
        </p:nvPicPr>
        <p:blipFill>
          <a:blip r:embed="rId4"/>
          <a:stretch>
            <a:fillRect/>
          </a:stretch>
        </p:blipFill>
        <p:spPr>
          <a:xfrm>
            <a:off x="2858135" y="2266950"/>
            <a:ext cx="6777355" cy="3539490"/>
          </a:xfrm>
          <a:prstGeom prst="rect">
            <a:avLst/>
          </a:prstGeom>
        </p:spPr>
      </p:pic>
      <p:sp>
        <p:nvSpPr>
          <p:cNvPr id="15" name="文本框 14"/>
          <p:cNvSpPr txBox="1"/>
          <p:nvPr/>
        </p:nvSpPr>
        <p:spPr>
          <a:xfrm>
            <a:off x="1567180" y="610235"/>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Instalasi Python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41"/>
          <p:cNvSpPr/>
          <p:nvPr/>
        </p:nvSpPr>
        <p:spPr>
          <a:xfrm>
            <a:off x="1485900" y="1216025"/>
            <a:ext cx="9522460" cy="4733290"/>
          </a:xfrm>
          <a:prstGeom prst="rect">
            <a:avLst/>
          </a:prstGeom>
          <a:solidFill>
            <a:srgbClr val="091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思源黑体 CN ExtraLight" panose="020B0200000000000000" charset="-122"/>
              <a:ea typeface="思源黑体 CN ExtraLight" panose="020B0200000000000000" charset="-122"/>
              <a:sym typeface="Arial" panose="020B0604020202020204" pitchFamily="34" charset="0"/>
            </a:endParaRPr>
          </a:p>
        </p:txBody>
      </p:sp>
      <p:sp>
        <p:nvSpPr>
          <p:cNvPr id="9" name="Text Box 8"/>
          <p:cNvSpPr txBox="1"/>
          <p:nvPr/>
        </p:nvSpPr>
        <p:spPr>
          <a:xfrm>
            <a:off x="1939925" y="1513205"/>
            <a:ext cx="5692775" cy="645160"/>
          </a:xfrm>
          <a:prstGeom prst="rect">
            <a:avLst/>
          </a:prstGeom>
          <a:noFill/>
        </p:spPr>
        <p:txBody>
          <a:bodyPr wrap="square" rtlCol="0" anchor="t">
            <a:spAutoFit/>
          </a:bodyPr>
          <a:lstStyle/>
          <a:p>
            <a:pPr marL="228600" indent="-228600" algn="l">
              <a:lnSpc>
                <a:spcPct val="150000"/>
              </a:lnSpc>
              <a:buFont typeface="+mj-lt"/>
              <a:buAutoNum type="arabicPeriod" startAt="3"/>
            </a:pPr>
            <a:r>
              <a:rPr lang="en-ID" sz="1200" dirty="0">
                <a:solidFill>
                  <a:schemeClr val="bg1"/>
                </a:solidFill>
                <a:latin typeface="思源黑体 CN Regular" panose="020B0500000000000000" charset="-122"/>
                <a:ea typeface="思源黑体 CN Regular" panose="020B0500000000000000" charset="-122"/>
                <a:cs typeface="+mn-ea"/>
                <a:sym typeface="+mn-lt"/>
              </a:rPr>
              <a:t>Cari Python 3.9.13 - May 17, 2022</a:t>
            </a:r>
          </a:p>
          <a:p>
            <a:pPr marL="228600" indent="-228600" algn="l">
              <a:lnSpc>
                <a:spcPct val="150000"/>
              </a:lnSpc>
              <a:buFont typeface="+mj-lt"/>
              <a:buAutoNum type="arabicPeriod" startAt="3"/>
            </a:pPr>
            <a:r>
              <a:rPr lang="en-ID" sz="1200" dirty="0">
                <a:solidFill>
                  <a:schemeClr val="bg1"/>
                </a:solidFill>
                <a:latin typeface="思源黑体 CN Regular" panose="020B0500000000000000" charset="-122"/>
                <a:ea typeface="思源黑体 CN Regular" panose="020B0500000000000000" charset="-122"/>
                <a:cs typeface="+mn-ea"/>
                <a:sym typeface="+mn-lt"/>
              </a:rPr>
              <a:t>Pilih Download Windows Installer (64-Bit)</a:t>
            </a:r>
          </a:p>
        </p:txBody>
      </p:sp>
      <p:pic>
        <p:nvPicPr>
          <p:cNvPr id="3" name="Picture Placeholder 2"/>
          <p:cNvPicPr>
            <a:picLocks noGrp="1" noChangeAspect="1"/>
          </p:cNvPicPr>
          <p:nvPr>
            <p:ph type="pic" sz="quarter" idx="10"/>
          </p:nvPr>
        </p:nvPicPr>
        <p:blipFill>
          <a:blip r:embed="rId4"/>
          <a:stretch>
            <a:fillRect/>
          </a:stretch>
        </p:blipFill>
        <p:spPr>
          <a:xfrm>
            <a:off x="3843020" y="2390140"/>
            <a:ext cx="4505325" cy="2076450"/>
          </a:xfrm>
          <a:prstGeom prst="rect">
            <a:avLst/>
          </a:prstGeom>
        </p:spPr>
      </p:pic>
      <p:sp>
        <p:nvSpPr>
          <p:cNvPr id="5" name="文本框 14"/>
          <p:cNvSpPr txBox="1"/>
          <p:nvPr/>
        </p:nvSpPr>
        <p:spPr>
          <a:xfrm>
            <a:off x="1567180" y="610235"/>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Instalasi Python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41"/>
          <p:cNvSpPr/>
          <p:nvPr/>
        </p:nvSpPr>
        <p:spPr>
          <a:xfrm>
            <a:off x="1485900" y="1216025"/>
            <a:ext cx="9522460" cy="4733290"/>
          </a:xfrm>
          <a:prstGeom prst="rect">
            <a:avLst/>
          </a:prstGeom>
          <a:solidFill>
            <a:srgbClr val="091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思源黑体 CN ExtraLight" panose="020B0200000000000000" charset="-122"/>
              <a:ea typeface="思源黑体 CN ExtraLight" panose="020B0200000000000000" charset="-122"/>
              <a:sym typeface="Arial" panose="020B0604020202020204" pitchFamily="34" charset="0"/>
            </a:endParaRPr>
          </a:p>
        </p:txBody>
      </p:sp>
      <p:sp>
        <p:nvSpPr>
          <p:cNvPr id="9" name="Text Box 8"/>
          <p:cNvSpPr txBox="1"/>
          <p:nvPr/>
        </p:nvSpPr>
        <p:spPr>
          <a:xfrm>
            <a:off x="2076450" y="2386965"/>
            <a:ext cx="8835390" cy="645160"/>
          </a:xfrm>
          <a:prstGeom prst="rect">
            <a:avLst/>
          </a:prstGeom>
          <a:noFill/>
        </p:spPr>
        <p:txBody>
          <a:bodyPr wrap="square" rtlCol="0" anchor="t">
            <a:spAutoFit/>
          </a:bodyPr>
          <a:lstStyle/>
          <a:p>
            <a:pPr marL="228600" indent="-228600" algn="l">
              <a:lnSpc>
                <a:spcPct val="150000"/>
              </a:lnSpc>
              <a:buFont typeface="+mj-lt"/>
              <a:buAutoNum type="arabicPeriod" startAt="6"/>
            </a:pPr>
            <a:r>
              <a:rPr lang="en-ID" sz="1200" dirty="0">
                <a:solidFill>
                  <a:schemeClr val="bg1"/>
                </a:solidFill>
                <a:latin typeface="思源黑体 CN Regular" panose="020B0500000000000000" charset="-122"/>
                <a:ea typeface="思源黑体 CN Regular" panose="020B0500000000000000" charset="-122"/>
                <a:cs typeface="+mn-ea"/>
                <a:sym typeface="+mn-lt"/>
              </a:rPr>
              <a:t>Centang “Add Python 3.9 to Path” untuk dapat menggunakan python pada seluruh komputer.</a:t>
            </a:r>
          </a:p>
          <a:p>
            <a:pPr marL="228600" indent="-228600" algn="l">
              <a:lnSpc>
                <a:spcPct val="150000"/>
              </a:lnSpc>
              <a:buFont typeface="+mj-lt"/>
              <a:buAutoNum type="arabicPeriod" startAt="6"/>
            </a:pPr>
            <a:r>
              <a:rPr lang="en-ID" sz="1200" dirty="0">
                <a:solidFill>
                  <a:schemeClr val="bg1"/>
                </a:solidFill>
                <a:latin typeface="思源黑体 CN Regular" panose="020B0500000000000000" charset="-122"/>
                <a:ea typeface="思源黑体 CN Regular" panose="020B0500000000000000" charset="-122"/>
                <a:cs typeface="+mn-ea"/>
                <a:sym typeface="+mn-lt"/>
              </a:rPr>
              <a:t>Tekan Install Now.</a:t>
            </a:r>
          </a:p>
        </p:txBody>
      </p:sp>
      <p:pic>
        <p:nvPicPr>
          <p:cNvPr id="4" name="Picture Placeholder 3"/>
          <p:cNvPicPr>
            <a:picLocks noGrp="1" noChangeAspect="1"/>
          </p:cNvPicPr>
          <p:nvPr>
            <p:ph type="pic" sz="quarter" idx="10"/>
          </p:nvPr>
        </p:nvPicPr>
        <p:blipFill>
          <a:blip r:embed="rId4"/>
          <a:stretch>
            <a:fillRect/>
          </a:stretch>
        </p:blipFill>
        <p:spPr>
          <a:xfrm>
            <a:off x="2847340" y="2158365"/>
            <a:ext cx="5810250" cy="228600"/>
          </a:xfrm>
          <a:prstGeom prst="rect">
            <a:avLst/>
          </a:prstGeom>
        </p:spPr>
      </p:pic>
      <p:pic>
        <p:nvPicPr>
          <p:cNvPr id="6" name="Picture 5"/>
          <p:cNvPicPr>
            <a:picLocks noChangeAspect="1"/>
          </p:cNvPicPr>
          <p:nvPr/>
        </p:nvPicPr>
        <p:blipFill>
          <a:blip r:embed="rId5"/>
          <a:stretch>
            <a:fillRect/>
          </a:stretch>
        </p:blipFill>
        <p:spPr>
          <a:xfrm>
            <a:off x="4394835" y="3286125"/>
            <a:ext cx="3402330" cy="2084705"/>
          </a:xfrm>
          <a:prstGeom prst="rect">
            <a:avLst/>
          </a:prstGeom>
        </p:spPr>
      </p:pic>
      <p:sp>
        <p:nvSpPr>
          <p:cNvPr id="8" name="Text Box 7"/>
          <p:cNvSpPr txBox="1"/>
          <p:nvPr/>
        </p:nvSpPr>
        <p:spPr>
          <a:xfrm>
            <a:off x="2076450" y="1640205"/>
            <a:ext cx="8835390" cy="645160"/>
          </a:xfrm>
          <a:prstGeom prst="rect">
            <a:avLst/>
          </a:prstGeom>
          <a:noFill/>
        </p:spPr>
        <p:txBody>
          <a:bodyPr wrap="square" rtlCol="0" anchor="t">
            <a:spAutoFit/>
          </a:bodyPr>
          <a:lstStyle/>
          <a:p>
            <a:pPr marL="228600" indent="-228600" algn="l">
              <a:lnSpc>
                <a:spcPct val="150000"/>
              </a:lnSpc>
              <a:buFont typeface="+mj-lt"/>
              <a:buAutoNum type="arabicPeriod" startAt="5"/>
            </a:pPr>
            <a:r>
              <a:rPr lang="en-ID" sz="1200" dirty="0">
                <a:solidFill>
                  <a:schemeClr val="bg1"/>
                </a:solidFill>
                <a:latin typeface="思源黑体 CN Regular" panose="020B0500000000000000" charset="-122"/>
                <a:ea typeface="思源黑体 CN Regular" panose="020B0500000000000000" charset="-122"/>
                <a:cs typeface="+mn-ea"/>
                <a:sym typeface="+mn-lt"/>
              </a:rPr>
              <a:t>Cari file hasil download python dengan nama “python-3.9.13-amd64.exe” dan buka file tersebut.</a:t>
            </a:r>
          </a:p>
          <a:p>
            <a:pPr marL="228600" indent="-228600" algn="l">
              <a:lnSpc>
                <a:spcPct val="150000"/>
              </a:lnSpc>
              <a:buFont typeface="+mj-lt"/>
              <a:buAutoNum type="arabicPeriod" startAt="5"/>
            </a:pPr>
            <a:endParaRPr lang="en-ID" sz="1200" dirty="0">
              <a:solidFill>
                <a:schemeClr val="bg1"/>
              </a:solidFill>
              <a:latin typeface="思源黑体 CN Regular" panose="020B0500000000000000" charset="-122"/>
              <a:ea typeface="思源黑体 CN Regular" panose="020B0500000000000000" charset="-122"/>
              <a:cs typeface="+mn-ea"/>
              <a:sym typeface="+mn-lt"/>
            </a:endParaRPr>
          </a:p>
        </p:txBody>
      </p:sp>
      <p:sp>
        <p:nvSpPr>
          <p:cNvPr id="2" name="文本框 14"/>
          <p:cNvSpPr txBox="1"/>
          <p:nvPr/>
        </p:nvSpPr>
        <p:spPr>
          <a:xfrm>
            <a:off x="1567180" y="610235"/>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Instalasi Python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41"/>
          <p:cNvSpPr/>
          <p:nvPr/>
        </p:nvSpPr>
        <p:spPr>
          <a:xfrm>
            <a:off x="1485900" y="1216025"/>
            <a:ext cx="9522460" cy="4733290"/>
          </a:xfrm>
          <a:prstGeom prst="rect">
            <a:avLst/>
          </a:prstGeom>
          <a:solidFill>
            <a:srgbClr val="091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思源黑体 CN ExtraLight" panose="020B0200000000000000" charset="-122"/>
              <a:ea typeface="思源黑体 CN ExtraLight" panose="020B0200000000000000" charset="-122"/>
              <a:sym typeface="Arial" panose="020B0604020202020204" pitchFamily="34" charset="0"/>
            </a:endParaRPr>
          </a:p>
        </p:txBody>
      </p:sp>
      <p:sp>
        <p:nvSpPr>
          <p:cNvPr id="8" name="Text Box 7"/>
          <p:cNvSpPr txBox="1"/>
          <p:nvPr/>
        </p:nvSpPr>
        <p:spPr>
          <a:xfrm>
            <a:off x="1943100" y="2924810"/>
            <a:ext cx="5206365" cy="922020"/>
          </a:xfrm>
          <a:prstGeom prst="rect">
            <a:avLst/>
          </a:prstGeom>
          <a:noFill/>
        </p:spPr>
        <p:txBody>
          <a:bodyPr wrap="square" rtlCol="0" anchor="t">
            <a:spAutoFit/>
          </a:bodyPr>
          <a:lstStyle/>
          <a:p>
            <a:pPr marL="228600" indent="-228600" algn="l">
              <a:lnSpc>
                <a:spcPct val="150000"/>
              </a:lnSpc>
              <a:buFont typeface="+mj-lt"/>
              <a:buAutoNum type="arabicPeriod" startAt="8"/>
            </a:pPr>
            <a:r>
              <a:rPr lang="en-ID" sz="1200" dirty="0">
                <a:solidFill>
                  <a:schemeClr val="bg1"/>
                </a:solidFill>
                <a:latin typeface="思源黑体 CN Regular" panose="020B0500000000000000" charset="-122"/>
                <a:ea typeface="思源黑体 CN Regular" panose="020B0500000000000000" charset="-122"/>
                <a:cs typeface="+mn-ea"/>
                <a:sym typeface="+mn-lt"/>
              </a:rPr>
              <a:t>Tunggu proses instalasi berjalan sampai selesai.</a:t>
            </a:r>
          </a:p>
          <a:p>
            <a:pPr marL="228600" indent="-228600" algn="l">
              <a:lnSpc>
                <a:spcPct val="150000"/>
              </a:lnSpc>
              <a:buFont typeface="+mj-lt"/>
              <a:buAutoNum type="arabicPeriod" startAt="8"/>
            </a:pPr>
            <a:r>
              <a:rPr lang="en-ID" sz="1200" dirty="0">
                <a:solidFill>
                  <a:schemeClr val="bg1"/>
                </a:solidFill>
                <a:latin typeface="思源黑体 CN Regular" panose="020B0500000000000000" charset="-122"/>
                <a:ea typeface="思源黑体 CN Regular" panose="020B0500000000000000" charset="-122"/>
                <a:cs typeface="+mn-ea"/>
                <a:sym typeface="+mn-lt"/>
              </a:rPr>
              <a:t>Setelah proses instalasi berhasil akan muncul keterangan “Setup was successful”. setelah itu tekan close.</a:t>
            </a:r>
          </a:p>
        </p:txBody>
      </p:sp>
      <p:pic>
        <p:nvPicPr>
          <p:cNvPr id="3" name="Picture Placeholder 2"/>
          <p:cNvPicPr>
            <a:picLocks noGrp="1" noChangeAspect="1"/>
          </p:cNvPicPr>
          <p:nvPr>
            <p:ph type="pic" sz="quarter" idx="10"/>
          </p:nvPr>
        </p:nvPicPr>
        <p:blipFill>
          <a:blip r:embed="rId4"/>
          <a:stretch>
            <a:fillRect/>
          </a:stretch>
        </p:blipFill>
        <p:spPr>
          <a:xfrm>
            <a:off x="7424420" y="1622425"/>
            <a:ext cx="3249295" cy="2004695"/>
          </a:xfrm>
          <a:prstGeom prst="rect">
            <a:avLst/>
          </a:prstGeom>
        </p:spPr>
      </p:pic>
      <p:pic>
        <p:nvPicPr>
          <p:cNvPr id="10" name="Picture 9"/>
          <p:cNvPicPr>
            <a:picLocks noChangeAspect="1"/>
          </p:cNvPicPr>
          <p:nvPr/>
        </p:nvPicPr>
        <p:blipFill>
          <a:blip r:embed="rId5"/>
          <a:stretch>
            <a:fillRect/>
          </a:stretch>
        </p:blipFill>
        <p:spPr>
          <a:xfrm>
            <a:off x="7424420" y="3846830"/>
            <a:ext cx="3324860" cy="2038350"/>
          </a:xfrm>
          <a:prstGeom prst="rect">
            <a:avLst/>
          </a:prstGeom>
        </p:spPr>
      </p:pic>
      <p:sp>
        <p:nvSpPr>
          <p:cNvPr id="2" name="文本框 14"/>
          <p:cNvSpPr txBox="1"/>
          <p:nvPr/>
        </p:nvSpPr>
        <p:spPr>
          <a:xfrm>
            <a:off x="1567180" y="610235"/>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Instalasi Python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41"/>
          <p:cNvSpPr/>
          <p:nvPr/>
        </p:nvSpPr>
        <p:spPr>
          <a:xfrm>
            <a:off x="1485900" y="1216025"/>
            <a:ext cx="9522460" cy="4733290"/>
          </a:xfrm>
          <a:prstGeom prst="rect">
            <a:avLst/>
          </a:prstGeom>
          <a:solidFill>
            <a:srgbClr val="091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思源黑体 CN ExtraLight" panose="020B0200000000000000" charset="-122"/>
              <a:ea typeface="思源黑体 CN ExtraLight" panose="020B0200000000000000" charset="-122"/>
              <a:sym typeface="Arial" panose="020B0604020202020204" pitchFamily="34" charset="0"/>
            </a:endParaRPr>
          </a:p>
        </p:txBody>
      </p:sp>
      <p:sp>
        <p:nvSpPr>
          <p:cNvPr id="8" name="Text Box 7"/>
          <p:cNvSpPr txBox="1"/>
          <p:nvPr/>
        </p:nvSpPr>
        <p:spPr>
          <a:xfrm>
            <a:off x="1933575" y="1591310"/>
            <a:ext cx="7035165" cy="645160"/>
          </a:xfrm>
          <a:prstGeom prst="rect">
            <a:avLst/>
          </a:prstGeom>
          <a:noFill/>
        </p:spPr>
        <p:txBody>
          <a:bodyPr wrap="square" rtlCol="0" anchor="t">
            <a:spAutoFit/>
          </a:bodyPr>
          <a:lstStyle/>
          <a:p>
            <a:pPr marL="228600" indent="-228600" algn="l">
              <a:lnSpc>
                <a:spcPct val="150000"/>
              </a:lnSpc>
              <a:buFont typeface="+mj-lt"/>
              <a:buAutoNum type="arabicPeriod" startAt="10"/>
            </a:pPr>
            <a:r>
              <a:rPr lang="en-ID" sz="1200" dirty="0">
                <a:solidFill>
                  <a:schemeClr val="bg1"/>
                </a:solidFill>
                <a:latin typeface="思源黑体 CN Regular" panose="020B0500000000000000" charset="-122"/>
                <a:ea typeface="思源黑体 CN Regular" panose="020B0500000000000000" charset="-122"/>
                <a:cs typeface="+mn-ea"/>
                <a:sym typeface="+mn-lt"/>
              </a:rPr>
              <a:t>buka commanad prompt pada komputer, tulis “python --version” untuk memastikan keberhasilan instalasi Python.</a:t>
            </a:r>
          </a:p>
        </p:txBody>
      </p:sp>
      <p:pic>
        <p:nvPicPr>
          <p:cNvPr id="4" name="Picture Placeholder 3"/>
          <p:cNvPicPr>
            <a:picLocks noGrp="1" noChangeAspect="1"/>
          </p:cNvPicPr>
          <p:nvPr>
            <p:ph type="pic" sz="quarter" idx="10"/>
          </p:nvPr>
        </p:nvPicPr>
        <p:blipFill>
          <a:blip r:embed="rId4"/>
          <a:stretch>
            <a:fillRect/>
          </a:stretch>
        </p:blipFill>
        <p:spPr>
          <a:xfrm>
            <a:off x="4847590" y="3071495"/>
            <a:ext cx="2495550" cy="714375"/>
          </a:xfrm>
          <a:prstGeom prst="rect">
            <a:avLst/>
          </a:prstGeom>
        </p:spPr>
      </p:pic>
      <p:sp>
        <p:nvSpPr>
          <p:cNvPr id="2" name="文本框 14"/>
          <p:cNvSpPr txBox="1"/>
          <p:nvPr/>
        </p:nvSpPr>
        <p:spPr>
          <a:xfrm>
            <a:off x="1567180" y="610235"/>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Instalasi Python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0037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2500" cap="none" spc="0" normalizeH="0" baseline="0" noProof="0" dirty="0">
              <a:ln>
                <a:noFill/>
              </a:ln>
              <a:solidFill>
                <a:prstClr val="white"/>
              </a:solidFill>
              <a:effectLst/>
              <a:uLnTx/>
              <a:uFillTx/>
              <a:latin typeface="思源黑体 ExtraLight" panose="020B0200000000000000" pitchFamily="34" charset="-122"/>
              <a:ea typeface="思源黑体 ExtraLight" panose="020B0200000000000000" pitchFamily="34" charset="-122"/>
              <a:cs typeface="+mn-cs"/>
            </a:endParaRPr>
          </a:p>
        </p:txBody>
      </p:sp>
      <p:sp>
        <p:nvSpPr>
          <p:cNvPr id="4" name="矩形 3"/>
          <p:cNvSpPr/>
          <p:nvPr/>
        </p:nvSpPr>
        <p:spPr>
          <a:xfrm>
            <a:off x="3375660" y="3554730"/>
            <a:ext cx="551751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Mode Interaktif dalam IDLE Python</a:t>
            </a:r>
            <a:endParaRPr kumimoji="0" lang="en-ID" altLang="en-US" sz="2400" b="0" i="0" u="none" strike="noStrike" kern="25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庞门正道标题体" panose="02010600030101010101" charset="-122"/>
              <a:sym typeface="Arial" panose="020B0604020202020204" pitchFamily="34" charset="0"/>
            </a:endParaRPr>
          </a:p>
        </p:txBody>
      </p:sp>
      <p:sp>
        <p:nvSpPr>
          <p:cNvPr id="5" name="矩形 4"/>
          <p:cNvSpPr/>
          <p:nvPr/>
        </p:nvSpPr>
        <p:spPr>
          <a:xfrm>
            <a:off x="3992245" y="4125595"/>
            <a:ext cx="4284345" cy="245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1000" b="0" i="0" u="none" strike="noStrike" kern="2500" cap="all" spc="0" normalizeH="0" baseline="0" noProof="0" dirty="0">
                <a:ln>
                  <a:noFill/>
                </a:ln>
                <a:solidFill>
                  <a:prstClr val="white"/>
                </a:solidFill>
                <a:effectLst>
                  <a:outerShdw blurRad="25400" dist="25400" dir="2700000" algn="tl" rotWithShape="0">
                    <a:prstClr val="black">
                      <a:alpha val="20000"/>
                    </a:prstClr>
                  </a:outerShdw>
                </a:effectLst>
                <a:uLnTx/>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endParaRPr kumimoji="0" lang="zh-CN" altLang="en-US" sz="1000" b="0" i="0" u="none" strike="noStrike" kern="25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庞门正道标题体" panose="02010600030101010101" charset="-122"/>
            </a:endParaRPr>
          </a:p>
        </p:txBody>
      </p:sp>
      <p:sp>
        <p:nvSpPr>
          <p:cNvPr id="9" name="矩形 8"/>
          <p:cNvSpPr/>
          <p:nvPr/>
        </p:nvSpPr>
        <p:spPr>
          <a:xfrm>
            <a:off x="4859655" y="1895475"/>
            <a:ext cx="2549525" cy="1691640"/>
          </a:xfrm>
          <a:prstGeom prst="rect">
            <a:avLst/>
          </a:prstGeom>
          <a:noFill/>
          <a:effectLst/>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id-ID" altLang="en-US" sz="13000" kern="2500" dirty="0">
                <a:solidFill>
                  <a:prstClr val="white"/>
                </a:solidFill>
                <a:latin typeface="思源宋体 CN Heavy" panose="02020900000000000000" charset="-122"/>
                <a:ea typeface="思源宋体 CN Heavy" panose="02020900000000000000" charset="-122"/>
                <a:cs typeface="庞门正道标题体" panose="02010600030101010101" charset="-122"/>
              </a:rPr>
              <a:t>4</a:t>
            </a:r>
            <a:endParaRPr kumimoji="0" lang="en-ID" altLang="en-US" sz="13000" b="0" i="0" u="none" strike="noStrike" kern="250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庞门正道标题体" panose="0201060003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1668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659890" y="1144270"/>
            <a:ext cx="9657080" cy="830580"/>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Python menyediakan mode interaktif untuk dapat digunakan menggunakan Prompt interpreter dari python. untuk menggunakan mode interaktif, pada windows ketik “idle python”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p:txBody>
      </p:sp>
      <p:pic>
        <p:nvPicPr>
          <p:cNvPr id="2" name="Picture Placeholder 1"/>
          <p:cNvPicPr>
            <a:picLocks noGrp="1" noChangeAspect="1"/>
          </p:cNvPicPr>
          <p:nvPr>
            <p:ph type="pic" sz="quarter" idx="10"/>
          </p:nvPr>
        </p:nvPicPr>
        <p:blipFill>
          <a:blip r:embed="rId4"/>
          <a:stretch>
            <a:fillRect/>
          </a:stretch>
        </p:blipFill>
        <p:spPr>
          <a:xfrm>
            <a:off x="2212975" y="3289935"/>
            <a:ext cx="3684270" cy="991235"/>
          </a:xfrm>
          <a:prstGeom prst="rect">
            <a:avLst/>
          </a:prstGeom>
        </p:spPr>
      </p:pic>
      <p:pic>
        <p:nvPicPr>
          <p:cNvPr id="3" name="Picture 2"/>
          <p:cNvPicPr>
            <a:picLocks noChangeAspect="1"/>
          </p:cNvPicPr>
          <p:nvPr/>
        </p:nvPicPr>
        <p:blipFill>
          <a:blip r:embed="rId5"/>
          <a:stretch>
            <a:fillRect/>
          </a:stretch>
        </p:blipFill>
        <p:spPr>
          <a:xfrm>
            <a:off x="6953250" y="1844040"/>
            <a:ext cx="4295775" cy="3883025"/>
          </a:xfrm>
          <a:prstGeom prst="rect">
            <a:avLst/>
          </a:prstGeom>
        </p:spPr>
      </p:pic>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Mode Interaktif dalam IDLE Python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1668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659890" y="1144270"/>
            <a:ext cx="9657080" cy="1384935"/>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Penulisan kode python pada mode interaktif dilakukan per-statemen, contohnya:</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print “Hello Python”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Hello Python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Statemen “Hello Python” adalah hasil eksekusi dari perintah “print “Hello Python”. Dengan menggunakan prompt interpreter python, kita dapat melakukan ujicoba setiap statemen-statemen atau fungsi-fungsi yang ada pada Python.</a:t>
            </a:r>
          </a:p>
        </p:txBody>
      </p:sp>
      <p:pic>
        <p:nvPicPr>
          <p:cNvPr id="6" name="Picture Placeholder 5"/>
          <p:cNvPicPr>
            <a:picLocks noGrp="1" noChangeAspect="1"/>
          </p:cNvPicPr>
          <p:nvPr>
            <p:ph type="pic" sz="quarter" idx="10"/>
          </p:nvPr>
        </p:nvPicPr>
        <p:blipFill>
          <a:blip r:embed="rId4"/>
          <a:stretch>
            <a:fillRect/>
          </a:stretch>
        </p:blipFill>
        <p:spPr>
          <a:xfrm>
            <a:off x="4581525" y="2606040"/>
            <a:ext cx="3465195" cy="3086735"/>
          </a:xfrm>
          <a:prstGeom prst="rect">
            <a:avLst/>
          </a:prstGeom>
        </p:spPr>
      </p:pic>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Mode Interaktif dalam IDLE Python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Cangkupan Materi Pertemuan 1</a:t>
            </a:r>
          </a:p>
          <a:p>
            <a:pPr algn="l"/>
            <a:endParaRPr lang="en-ID" altLang="zh-CN" sz="32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grpSp>
        <p:nvGrpSpPr>
          <p:cNvPr id="14" name="组合 36"/>
          <p:cNvGrpSpPr/>
          <p:nvPr/>
        </p:nvGrpSpPr>
        <p:grpSpPr>
          <a:xfrm>
            <a:off x="857250" y="2856230"/>
            <a:ext cx="4798718" cy="1196911"/>
            <a:chOff x="6953" y="1829"/>
            <a:chExt cx="4545" cy="87"/>
          </a:xfrm>
        </p:grpSpPr>
        <p:sp>
          <p:nvSpPr>
            <p:cNvPr id="16" name="矩形 38"/>
            <p:cNvSpPr/>
            <p:nvPr/>
          </p:nvSpPr>
          <p:spPr>
            <a:xfrm>
              <a:off x="8824" y="1829"/>
              <a:ext cx="2674" cy="87"/>
            </a:xfrm>
            <a:prstGeom prst="rect">
              <a:avLst/>
            </a:prstGeom>
          </p:spPr>
          <p:txBody>
            <a:bodyPr wrap="square">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KONSEP DASAR PEMROGRAMAN PYTHON</a:t>
              </a:r>
              <a:endParaRPr lang="en-ID" sz="2400" kern="2500" dirty="0">
                <a:solidFill>
                  <a:schemeClr val="bg1"/>
                </a:solidFill>
                <a:latin typeface="思源黑体 CN Regular" panose="020B0500000000000000" charset="-122"/>
                <a:ea typeface="思源黑体 CN Regular" panose="020B0500000000000000" charset="-122"/>
                <a:cs typeface="庞门正道标题体" panose="02010600030101010101" charset="-122"/>
              </a:endParaRPr>
            </a:p>
          </p:txBody>
        </p:sp>
        <p:sp>
          <p:nvSpPr>
            <p:cNvPr id="17" name="矩形 39"/>
            <p:cNvSpPr/>
            <p:nvPr/>
          </p:nvSpPr>
          <p:spPr>
            <a:xfrm>
              <a:off x="6953" y="1829"/>
              <a:ext cx="1620" cy="68"/>
            </a:xfrm>
            <a:prstGeom prst="rect">
              <a:avLst/>
            </a:prstGeom>
          </p:spPr>
          <p:txBody>
            <a:bodyPr wrap="square">
              <a:spAutoFit/>
            </a:bodyPr>
            <a:lstStyle/>
            <a:p>
              <a:pPr algn="dist">
                <a:lnSpc>
                  <a:spcPct val="100000"/>
                </a:lnSpc>
                <a:buClrTx/>
                <a:buSzTx/>
                <a:buFontTx/>
              </a:pPr>
              <a:r>
                <a:rPr lang="en-US" altLang="zh-CN"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1</a:t>
              </a:r>
            </a:p>
          </p:txBody>
        </p:sp>
      </p:grpSp>
      <p:grpSp>
        <p:nvGrpSpPr>
          <p:cNvPr id="22" name="组合 36"/>
          <p:cNvGrpSpPr/>
          <p:nvPr/>
        </p:nvGrpSpPr>
        <p:grpSpPr>
          <a:xfrm>
            <a:off x="6624320" y="2856230"/>
            <a:ext cx="4789215" cy="935517"/>
            <a:chOff x="6953" y="1829"/>
            <a:chExt cx="4536" cy="68"/>
          </a:xfrm>
        </p:grpSpPr>
        <p:sp>
          <p:nvSpPr>
            <p:cNvPr id="23" name="矩形 38"/>
            <p:cNvSpPr/>
            <p:nvPr/>
          </p:nvSpPr>
          <p:spPr>
            <a:xfrm>
              <a:off x="8815" y="1847"/>
              <a:ext cx="2674" cy="33"/>
            </a:xfrm>
            <a:prstGeom prst="rect">
              <a:avLst/>
            </a:prstGeom>
          </p:spPr>
          <p:txBody>
            <a:bodyPr wrap="square">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INSTALASI PYTHON</a:t>
              </a:r>
              <a:endParaRPr lang="en-ID" sz="2400" kern="2500" dirty="0">
                <a:solidFill>
                  <a:schemeClr val="bg1"/>
                </a:solidFill>
                <a:latin typeface="思源黑体 CN Regular" panose="020B0500000000000000" charset="-122"/>
                <a:ea typeface="思源黑体 CN Regular" panose="020B0500000000000000" charset="-122"/>
                <a:cs typeface="庞门正道标题体" panose="02010600030101010101" charset="-122"/>
              </a:endParaRPr>
            </a:p>
          </p:txBody>
        </p:sp>
        <p:sp>
          <p:nvSpPr>
            <p:cNvPr id="24" name="矩形 39"/>
            <p:cNvSpPr/>
            <p:nvPr/>
          </p:nvSpPr>
          <p:spPr>
            <a:xfrm>
              <a:off x="6953" y="1829"/>
              <a:ext cx="1620" cy="68"/>
            </a:xfrm>
            <a:prstGeom prst="rect">
              <a:avLst/>
            </a:prstGeom>
          </p:spPr>
          <p:txBody>
            <a:bodyPr wrap="square">
              <a:spAutoFit/>
            </a:bodyPr>
            <a:lstStyle/>
            <a:p>
              <a:pPr algn="dist">
                <a:lnSpc>
                  <a:spcPct val="100000"/>
                </a:lnSpc>
                <a:buClrTx/>
                <a:buSzTx/>
                <a:buFontTx/>
              </a:pPr>
              <a:r>
                <a:rPr lang="en-ID" altLang="en-US"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3</a:t>
              </a:r>
            </a:p>
          </p:txBody>
        </p:sp>
      </p:grpSp>
      <p:grpSp>
        <p:nvGrpSpPr>
          <p:cNvPr id="31" name="组合 36"/>
          <p:cNvGrpSpPr/>
          <p:nvPr/>
        </p:nvGrpSpPr>
        <p:grpSpPr>
          <a:xfrm>
            <a:off x="866775" y="4354830"/>
            <a:ext cx="4789215" cy="935517"/>
            <a:chOff x="6953" y="1829"/>
            <a:chExt cx="4536" cy="68"/>
          </a:xfrm>
        </p:grpSpPr>
        <p:sp>
          <p:nvSpPr>
            <p:cNvPr id="32" name="矩形 38"/>
            <p:cNvSpPr/>
            <p:nvPr/>
          </p:nvSpPr>
          <p:spPr>
            <a:xfrm>
              <a:off x="8815" y="1847"/>
              <a:ext cx="2674" cy="33"/>
            </a:xfrm>
            <a:prstGeom prst="rect">
              <a:avLst/>
            </a:prstGeom>
          </p:spPr>
          <p:txBody>
            <a:bodyPr wrap="square">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SEJARAH PYTHON</a:t>
              </a:r>
              <a:endParaRPr lang="en-ID" sz="2400" kern="2500" dirty="0">
                <a:solidFill>
                  <a:schemeClr val="bg1"/>
                </a:solidFill>
                <a:latin typeface="思源黑体 CN Regular" panose="020B0500000000000000" charset="-122"/>
                <a:ea typeface="思源黑体 CN Regular" panose="020B0500000000000000" charset="-122"/>
                <a:cs typeface="庞门正道标题体" panose="02010600030101010101" charset="-122"/>
              </a:endParaRPr>
            </a:p>
          </p:txBody>
        </p:sp>
        <p:sp>
          <p:nvSpPr>
            <p:cNvPr id="33" name="矩形 39"/>
            <p:cNvSpPr/>
            <p:nvPr/>
          </p:nvSpPr>
          <p:spPr>
            <a:xfrm>
              <a:off x="6953" y="1829"/>
              <a:ext cx="1620" cy="68"/>
            </a:xfrm>
            <a:prstGeom prst="rect">
              <a:avLst/>
            </a:prstGeom>
          </p:spPr>
          <p:txBody>
            <a:bodyPr wrap="square">
              <a:spAutoFit/>
            </a:bodyPr>
            <a:lstStyle/>
            <a:p>
              <a:pPr algn="dist">
                <a:lnSpc>
                  <a:spcPct val="100000"/>
                </a:lnSpc>
                <a:buClrTx/>
                <a:buSzTx/>
                <a:buFontTx/>
              </a:pPr>
              <a:r>
                <a:rPr lang="en-ID" altLang="en-US"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2</a:t>
              </a:r>
            </a:p>
          </p:txBody>
        </p:sp>
      </p:grpSp>
      <p:sp>
        <p:nvSpPr>
          <p:cNvPr id="5" name="矩形 38">
            <a:extLst>
              <a:ext uri="{FF2B5EF4-FFF2-40B4-BE49-F238E27FC236}">
                <a16:creationId xmlns:a16="http://schemas.microsoft.com/office/drawing/2014/main" xmlns="" id="{E8B694C1-D3E9-60B6-A304-537495D1CBE6}"/>
              </a:ext>
            </a:extLst>
          </p:cNvPr>
          <p:cNvSpPr/>
          <p:nvPr/>
        </p:nvSpPr>
        <p:spPr>
          <a:xfrm>
            <a:off x="8469029" y="4359801"/>
            <a:ext cx="2823272" cy="825456"/>
          </a:xfrm>
          <a:prstGeom prst="rect">
            <a:avLst/>
          </a:prstGeom>
        </p:spPr>
        <p:txBody>
          <a:bodyPr wrap="square">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Mode Interaktif dalam IDLE Python</a:t>
            </a:r>
          </a:p>
        </p:txBody>
      </p:sp>
      <p:sp>
        <p:nvSpPr>
          <p:cNvPr id="8" name="矩形 39">
            <a:extLst>
              <a:ext uri="{FF2B5EF4-FFF2-40B4-BE49-F238E27FC236}">
                <a16:creationId xmlns:a16="http://schemas.microsoft.com/office/drawing/2014/main" xmlns="" id="{6B2154CB-7E62-DF0B-8424-759798E9C07D}"/>
              </a:ext>
            </a:extLst>
          </p:cNvPr>
          <p:cNvSpPr/>
          <p:nvPr/>
        </p:nvSpPr>
        <p:spPr>
          <a:xfrm>
            <a:off x="6599166" y="4304771"/>
            <a:ext cx="1710434" cy="935517"/>
          </a:xfrm>
          <a:prstGeom prst="rect">
            <a:avLst/>
          </a:prstGeom>
        </p:spPr>
        <p:txBody>
          <a:bodyPr wrap="square">
            <a:spAutoFit/>
          </a:bodyPr>
          <a:lstStyle/>
          <a:p>
            <a:pPr algn="dist">
              <a:lnSpc>
                <a:spcPct val="100000"/>
              </a:lnSpc>
              <a:buClrTx/>
              <a:buSzTx/>
              <a:buFontTx/>
            </a:pPr>
            <a:r>
              <a:rPr lang="id-ID" altLang="en-US"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4</a:t>
            </a:r>
            <a:endParaRPr lang="en-ID" altLang="en-US"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Daftar Pustaka</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9" name="矩形 38"/>
          <p:cNvSpPr/>
          <p:nvPr/>
        </p:nvSpPr>
        <p:spPr>
          <a:xfrm>
            <a:off x="661670" y="2912110"/>
            <a:ext cx="10937875" cy="1600438"/>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https://www.python.org/</a:t>
            </a:r>
            <a:r>
              <a:rPr lang="id-ID" altLang="en-ID"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endPar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https://docs.python.org/3.9/</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http://dini3asa.staff.gunadarma.ac.id/Downloads/files/19169/KONSEP+DASAR+PYTHON.pdf</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742950" lvl="1"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https://drive.google.com/drive/folders/1XxWPQJzdiuaq_nX18uglGAPx5nLUlchJ?usp=sharing </a:t>
            </a:r>
          </a:p>
          <a:p>
            <a:pPr marL="1200150" lvl="2" indent="-285750">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Guido van Rossum</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2003. </a:t>
            </a: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Python Tutorial</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PythonLabs</a:t>
            </a:r>
          </a:p>
          <a:p>
            <a:pPr marL="1200150" lvl="2" indent="-285750">
              <a:buFont typeface="Arial" panose="020B0604020202020204" pitchFamily="34" charset="0"/>
              <a:buChar char="•"/>
            </a:pP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Bob Dowling</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An introduction to Python</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for absolute beginners</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University Computing Service</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1200150" lvl="2" indent="-285750">
              <a:buFont typeface="Arial" panose="020B0604020202020204" pitchFamily="34" charset="0"/>
              <a:buChar char="•"/>
            </a:pPr>
            <a:r>
              <a:rPr lang="id-ID" altLang="en-US" sz="1400">
                <a:solidFill>
                  <a:schemeClr val="bg1"/>
                </a:solidFill>
                <a:latin typeface="思源黑体 CN Bold" panose="020B0800000000000000" charset="-122"/>
                <a:ea typeface="思源黑体 CN Bold" panose="020B0800000000000000" charset="-122"/>
                <a:sym typeface="Arial" panose="020B0604020202020204" pitchFamily="34" charset="0"/>
              </a:rPr>
              <a:t>Mark </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Lutz. 2009. Powerfull Object Oriented Programming : Learning Python 4th Edition. O’Reily.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070735"/>
            <a:ext cx="11489690" cy="3582035"/>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9" name="矩形 38"/>
          <p:cNvSpPr/>
          <p:nvPr/>
        </p:nvSpPr>
        <p:spPr>
          <a:xfrm>
            <a:off x="661670" y="2141220"/>
            <a:ext cx="10937875" cy="3230245"/>
          </a:xfrm>
          <a:prstGeom prst="rect">
            <a:avLst/>
          </a:prstGeom>
        </p:spPr>
        <p:txBody>
          <a:bodyPr wrap="square">
            <a:spAutoFit/>
          </a:bodyPr>
          <a:lstStyle/>
          <a:p>
            <a:pPr marL="285750" indent="-285750" algn="l">
              <a:buFont typeface="Arial" panose="020B0604020202020204" pitchFamily="34" charset="0"/>
              <a:buChar char="•"/>
            </a:pPr>
            <a:r>
              <a:rPr lang="en-ID" sz="1200">
                <a:solidFill>
                  <a:schemeClr val="bg1"/>
                </a:solidFill>
                <a:sym typeface="+mn-ea"/>
              </a:rPr>
              <a:t>1. </a:t>
            </a:r>
            <a:r>
              <a:rPr sz="1200">
                <a:solidFill>
                  <a:schemeClr val="bg1"/>
                </a:solidFill>
                <a:sym typeface="+mn-ea"/>
              </a:rPr>
              <a:t>Python merupakan salah satu produk yang opensource, free, dan multiplatform, berikut ini adalah platform tersebut kecuali...</a:t>
            </a:r>
            <a:endParaRPr sz="1200">
              <a:solidFill>
                <a:schemeClr val="bg1"/>
              </a:solidFill>
            </a:endParaRPr>
          </a:p>
          <a:p>
            <a:pPr lvl="1"/>
            <a:r>
              <a:rPr sz="1200">
                <a:solidFill>
                  <a:schemeClr val="bg1"/>
                </a:solidFill>
                <a:sym typeface="+mn-ea"/>
              </a:rPr>
              <a:t>A. Python for Android</a:t>
            </a:r>
            <a:endParaRPr sz="1200">
              <a:solidFill>
                <a:schemeClr val="bg1"/>
              </a:solidFill>
            </a:endParaRPr>
          </a:p>
          <a:p>
            <a:pPr lvl="1"/>
            <a:r>
              <a:rPr sz="1200">
                <a:solidFill>
                  <a:schemeClr val="bg1"/>
                </a:solidFill>
                <a:sym typeface="+mn-ea"/>
              </a:rPr>
              <a:t>B. Python for Linux</a:t>
            </a:r>
            <a:endParaRPr sz="1200">
              <a:solidFill>
                <a:schemeClr val="bg1"/>
              </a:solidFill>
            </a:endParaRPr>
          </a:p>
          <a:p>
            <a:pPr lvl="1"/>
            <a:r>
              <a:rPr sz="1200">
                <a:solidFill>
                  <a:schemeClr val="bg1"/>
                </a:solidFill>
                <a:sym typeface="+mn-ea"/>
              </a:rPr>
              <a:t>C. Python for Old</a:t>
            </a:r>
            <a:endParaRPr sz="1200">
              <a:solidFill>
                <a:schemeClr val="bg1"/>
              </a:solidFill>
            </a:endParaRPr>
          </a:p>
          <a:p>
            <a:pPr lvl="1"/>
            <a:r>
              <a:rPr sz="1200">
                <a:solidFill>
                  <a:schemeClr val="bg1"/>
                </a:solidFill>
                <a:sym typeface="+mn-ea"/>
              </a:rPr>
              <a:t>D. Python for Windows</a:t>
            </a:r>
            <a:endParaRPr sz="1200">
              <a:solidFill>
                <a:schemeClr val="bg1"/>
              </a:solidFill>
            </a:endParaRPr>
          </a:p>
          <a:p>
            <a:pPr marL="285750" indent="-285750" algn="l">
              <a:buFont typeface="Arial" panose="020B0604020202020204" pitchFamily="34" charset="0"/>
              <a:buChar char="•"/>
            </a:pPr>
            <a:endParaRPr sz="1200">
              <a:solidFill>
                <a:schemeClr val="bg1"/>
              </a:solidFill>
            </a:endParaRPr>
          </a:p>
          <a:p>
            <a:pPr marL="285750" indent="-285750" algn="l">
              <a:buFont typeface="Arial" panose="020B0604020202020204" pitchFamily="34" charset="0"/>
              <a:buChar char="•"/>
            </a:pPr>
            <a:r>
              <a:rPr lang="en-ID" sz="1200">
                <a:solidFill>
                  <a:schemeClr val="bg1"/>
                </a:solidFill>
                <a:sym typeface="+mn-ea"/>
              </a:rPr>
              <a:t>2. </a:t>
            </a:r>
            <a:r>
              <a:rPr sz="1200">
                <a:solidFill>
                  <a:schemeClr val="bg1"/>
                </a:solidFill>
                <a:sym typeface="+mn-ea"/>
              </a:rPr>
              <a:t>Python dikembangkan oleh seseorang yang berasal dari Amsterdam yaitu...</a:t>
            </a:r>
            <a:endParaRPr sz="1200">
              <a:solidFill>
                <a:schemeClr val="bg1"/>
              </a:solidFill>
            </a:endParaRPr>
          </a:p>
          <a:p>
            <a:pPr lvl="1"/>
            <a:r>
              <a:rPr sz="1200">
                <a:solidFill>
                  <a:schemeClr val="bg1"/>
                </a:solidFill>
                <a:sym typeface="+mn-ea"/>
              </a:rPr>
              <a:t>A. Boyce Codd</a:t>
            </a:r>
            <a:endParaRPr sz="1200">
              <a:solidFill>
                <a:schemeClr val="bg1"/>
              </a:solidFill>
            </a:endParaRPr>
          </a:p>
          <a:p>
            <a:pPr lvl="1"/>
            <a:r>
              <a:rPr sz="1200">
                <a:solidFill>
                  <a:schemeClr val="bg1"/>
                </a:solidFill>
                <a:sym typeface="+mn-ea"/>
              </a:rPr>
              <a:t>B. Guido Van Rossum</a:t>
            </a:r>
            <a:endParaRPr sz="1200">
              <a:solidFill>
                <a:schemeClr val="bg1"/>
              </a:solidFill>
            </a:endParaRPr>
          </a:p>
          <a:p>
            <a:pPr lvl="1"/>
            <a:r>
              <a:rPr sz="1200">
                <a:solidFill>
                  <a:schemeClr val="bg1"/>
                </a:solidFill>
                <a:sym typeface="+mn-ea"/>
              </a:rPr>
              <a:t>C. Niclaus Wirth</a:t>
            </a:r>
            <a:endParaRPr sz="1200">
              <a:solidFill>
                <a:schemeClr val="bg1"/>
              </a:solidFill>
            </a:endParaRPr>
          </a:p>
          <a:p>
            <a:pPr lvl="1"/>
            <a:r>
              <a:rPr sz="1200">
                <a:solidFill>
                  <a:schemeClr val="bg1"/>
                </a:solidFill>
                <a:sym typeface="+mn-ea"/>
              </a:rPr>
              <a:t>D. E. F. Codd</a:t>
            </a:r>
            <a:endParaRPr sz="1200">
              <a:solidFill>
                <a:schemeClr val="bg1"/>
              </a:solidFill>
            </a:endParaRPr>
          </a:p>
          <a:p>
            <a:pPr marL="285750" indent="-285750" algn="l">
              <a:buFont typeface="Arial" panose="020B0604020202020204" pitchFamily="34" charset="0"/>
              <a:buChar char="•"/>
            </a:pPr>
            <a:endParaRPr sz="1200">
              <a:solidFill>
                <a:schemeClr val="bg1"/>
              </a:solidFill>
            </a:endParaRPr>
          </a:p>
          <a:p>
            <a:pPr marL="285750" indent="-285750" algn="l">
              <a:buFont typeface="Arial" panose="020B0604020202020204" pitchFamily="34" charset="0"/>
              <a:buChar char="•"/>
            </a:pPr>
            <a:r>
              <a:rPr lang="en-ID" sz="1200">
                <a:solidFill>
                  <a:schemeClr val="bg1"/>
                </a:solidFill>
                <a:sym typeface="+mn-ea"/>
              </a:rPr>
              <a:t>3. </a:t>
            </a:r>
            <a:r>
              <a:rPr sz="1200">
                <a:solidFill>
                  <a:schemeClr val="bg1"/>
                </a:solidFill>
                <a:sym typeface="+mn-ea"/>
              </a:rPr>
              <a:t>Sisi utama yang membedakan Python dengan bahasa lain adalah... </a:t>
            </a:r>
            <a:endParaRPr sz="1200">
              <a:solidFill>
                <a:schemeClr val="bg1"/>
              </a:solidFill>
            </a:endParaRPr>
          </a:p>
          <a:p>
            <a:pPr lvl="1"/>
            <a:r>
              <a:rPr sz="1200">
                <a:solidFill>
                  <a:schemeClr val="bg1"/>
                </a:solidFill>
                <a:sym typeface="+mn-ea"/>
              </a:rPr>
              <a:t>A. Aturan penulisan kode program</a:t>
            </a:r>
            <a:endParaRPr sz="1200">
              <a:solidFill>
                <a:schemeClr val="bg1"/>
              </a:solidFill>
            </a:endParaRPr>
          </a:p>
          <a:p>
            <a:pPr lvl="1"/>
            <a:r>
              <a:rPr sz="1200">
                <a:solidFill>
                  <a:schemeClr val="bg1"/>
                </a:solidFill>
                <a:sym typeface="+mn-ea"/>
              </a:rPr>
              <a:t>B. Aturan indentasi</a:t>
            </a:r>
            <a:endParaRPr sz="1200">
              <a:solidFill>
                <a:schemeClr val="bg1"/>
              </a:solidFill>
            </a:endParaRPr>
          </a:p>
          <a:p>
            <a:pPr lvl="1"/>
            <a:r>
              <a:rPr sz="1200">
                <a:solidFill>
                  <a:schemeClr val="bg1"/>
                </a:solidFill>
                <a:sym typeface="+mn-ea"/>
              </a:rPr>
              <a:t>C. Penanganan modul</a:t>
            </a:r>
            <a:endParaRPr sz="1200">
              <a:solidFill>
                <a:schemeClr val="bg1"/>
              </a:solidFill>
            </a:endParaRPr>
          </a:p>
          <a:p>
            <a:pPr lvl="1"/>
            <a:r>
              <a:rPr sz="1200">
                <a:solidFill>
                  <a:schemeClr val="bg1"/>
                </a:solidFill>
                <a:sym typeface="+mn-ea"/>
              </a:rPr>
              <a:t>D. Benar semua</a:t>
            </a:r>
            <a:endParaRPr lang="en-ID" altLang="en-US" sz="1200" dirty="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070735"/>
            <a:ext cx="11489690" cy="3582035"/>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9" name="矩形 38"/>
          <p:cNvSpPr/>
          <p:nvPr/>
        </p:nvSpPr>
        <p:spPr>
          <a:xfrm>
            <a:off x="661670" y="2141220"/>
            <a:ext cx="10937875" cy="3231654"/>
          </a:xfrm>
          <a:prstGeom prst="rect">
            <a:avLst/>
          </a:prstGeom>
        </p:spPr>
        <p:txBody>
          <a:bodyPr wrap="square">
            <a:spAutoFit/>
          </a:bodyPr>
          <a:lstStyle/>
          <a:p>
            <a:pPr marL="285750" indent="-285750" algn="l">
              <a:buFont typeface="Arial" panose="020B0604020202020204" pitchFamily="34" charset="0"/>
              <a:buChar char="•"/>
            </a:pPr>
            <a:r>
              <a:rPr lang="en-ID" sz="1200" dirty="0">
                <a:solidFill>
                  <a:schemeClr val="bg1"/>
                </a:solidFill>
                <a:sym typeface="+mn-ea"/>
              </a:rPr>
              <a:t>4. </a:t>
            </a:r>
            <a:r>
              <a:rPr sz="1200" dirty="0">
                <a:solidFill>
                  <a:schemeClr val="bg1"/>
                </a:solidFill>
                <a:sym typeface="+mn-ea"/>
              </a:rPr>
              <a:t>Fitur yang </a:t>
            </a:r>
            <a:r>
              <a:rPr sz="1200" dirty="0" err="1">
                <a:solidFill>
                  <a:schemeClr val="bg1"/>
                </a:solidFill>
                <a:sym typeface="+mn-ea"/>
              </a:rPr>
              <a:t>dimiliki</a:t>
            </a:r>
            <a:r>
              <a:rPr sz="1200" dirty="0">
                <a:solidFill>
                  <a:schemeClr val="bg1"/>
                </a:solidFill>
                <a:sym typeface="+mn-ea"/>
              </a:rPr>
              <a:t> Python </a:t>
            </a:r>
            <a:r>
              <a:rPr sz="1200" dirty="0" err="1">
                <a:solidFill>
                  <a:schemeClr val="bg1"/>
                </a:solidFill>
                <a:sym typeface="+mn-ea"/>
              </a:rPr>
              <a:t>adalah</a:t>
            </a:r>
            <a:r>
              <a:rPr sz="1200" dirty="0">
                <a:solidFill>
                  <a:schemeClr val="bg1"/>
                </a:solidFill>
                <a:sym typeface="+mn-ea"/>
              </a:rPr>
              <a:t>...</a:t>
            </a:r>
            <a:endParaRPr sz="1200" dirty="0">
              <a:solidFill>
                <a:schemeClr val="bg1"/>
              </a:solidFill>
            </a:endParaRPr>
          </a:p>
          <a:p>
            <a:pPr lvl="1"/>
            <a:r>
              <a:rPr sz="1200" dirty="0">
                <a:solidFill>
                  <a:schemeClr val="bg1"/>
                </a:solidFill>
                <a:sym typeface="+mn-ea"/>
              </a:rPr>
              <a:t>A. </a:t>
            </a:r>
            <a:r>
              <a:rPr sz="1200" dirty="0" err="1">
                <a:solidFill>
                  <a:schemeClr val="bg1"/>
                </a:solidFill>
                <a:sym typeface="+mn-ea"/>
              </a:rPr>
              <a:t>memiliki</a:t>
            </a:r>
            <a:r>
              <a:rPr sz="1200" dirty="0">
                <a:solidFill>
                  <a:schemeClr val="bg1"/>
                </a:solidFill>
                <a:sym typeface="+mn-ea"/>
              </a:rPr>
              <a:t> library yang </a:t>
            </a:r>
            <a:r>
              <a:rPr sz="1200" dirty="0" err="1">
                <a:solidFill>
                  <a:schemeClr val="bg1"/>
                </a:solidFill>
                <a:sym typeface="+mn-ea"/>
              </a:rPr>
              <a:t>luas</a:t>
            </a:r>
            <a:endParaRPr sz="1200" dirty="0">
              <a:solidFill>
                <a:schemeClr val="bg1"/>
              </a:solidFill>
            </a:endParaRPr>
          </a:p>
          <a:p>
            <a:pPr lvl="1"/>
            <a:r>
              <a:rPr sz="1200" dirty="0">
                <a:solidFill>
                  <a:schemeClr val="bg1"/>
                </a:solidFill>
                <a:sym typeface="+mn-ea"/>
              </a:rPr>
              <a:t>B. </a:t>
            </a:r>
            <a:r>
              <a:rPr sz="1200" dirty="0" err="1">
                <a:solidFill>
                  <a:schemeClr val="bg1"/>
                </a:solidFill>
                <a:sym typeface="+mn-ea"/>
              </a:rPr>
              <a:t>memiliki</a:t>
            </a:r>
            <a:r>
              <a:rPr sz="1200" dirty="0">
                <a:solidFill>
                  <a:schemeClr val="bg1"/>
                </a:solidFill>
                <a:sym typeface="+mn-ea"/>
              </a:rPr>
              <a:t> system </a:t>
            </a:r>
            <a:r>
              <a:rPr sz="1200" dirty="0" err="1">
                <a:solidFill>
                  <a:schemeClr val="bg1"/>
                </a:solidFill>
                <a:sym typeface="+mn-ea"/>
              </a:rPr>
              <a:t>pengelolaan</a:t>
            </a:r>
            <a:r>
              <a:rPr sz="1200" dirty="0">
                <a:solidFill>
                  <a:schemeClr val="bg1"/>
                </a:solidFill>
                <a:sym typeface="+mn-ea"/>
              </a:rPr>
              <a:t> </a:t>
            </a:r>
            <a:r>
              <a:rPr sz="1200" dirty="0" err="1">
                <a:solidFill>
                  <a:schemeClr val="bg1"/>
                </a:solidFill>
                <a:sym typeface="+mn-ea"/>
              </a:rPr>
              <a:t>memori</a:t>
            </a:r>
            <a:r>
              <a:rPr sz="1200" dirty="0">
                <a:solidFill>
                  <a:schemeClr val="bg1"/>
                </a:solidFill>
                <a:sym typeface="+mn-ea"/>
              </a:rPr>
              <a:t> </a:t>
            </a:r>
            <a:r>
              <a:rPr sz="1200" dirty="0" err="1">
                <a:solidFill>
                  <a:schemeClr val="bg1"/>
                </a:solidFill>
                <a:sym typeface="+mn-ea"/>
              </a:rPr>
              <a:t>otomatis</a:t>
            </a:r>
            <a:endParaRPr sz="1200" dirty="0">
              <a:solidFill>
                <a:schemeClr val="bg1"/>
              </a:solidFill>
            </a:endParaRPr>
          </a:p>
          <a:p>
            <a:pPr lvl="1"/>
            <a:r>
              <a:rPr sz="1200" dirty="0">
                <a:solidFill>
                  <a:schemeClr val="bg1"/>
                </a:solidFill>
                <a:sym typeface="+mn-ea"/>
              </a:rPr>
              <a:t>C. </a:t>
            </a:r>
            <a:r>
              <a:rPr sz="1200" dirty="0" err="1">
                <a:solidFill>
                  <a:schemeClr val="bg1"/>
                </a:solidFill>
                <a:sym typeface="+mn-ea"/>
              </a:rPr>
              <a:t>Berorientasi</a:t>
            </a:r>
            <a:r>
              <a:rPr sz="1200" dirty="0">
                <a:solidFill>
                  <a:schemeClr val="bg1"/>
                </a:solidFill>
                <a:sym typeface="+mn-ea"/>
              </a:rPr>
              <a:t> </a:t>
            </a:r>
            <a:r>
              <a:rPr sz="1200" dirty="0" err="1">
                <a:solidFill>
                  <a:schemeClr val="bg1"/>
                </a:solidFill>
                <a:sym typeface="+mn-ea"/>
              </a:rPr>
              <a:t>objek</a:t>
            </a:r>
            <a:endParaRPr sz="1200" dirty="0">
              <a:solidFill>
                <a:schemeClr val="bg1"/>
              </a:solidFill>
            </a:endParaRPr>
          </a:p>
          <a:p>
            <a:pPr lvl="1"/>
            <a:r>
              <a:rPr sz="1200" dirty="0">
                <a:solidFill>
                  <a:schemeClr val="bg1"/>
                </a:solidFill>
                <a:sym typeface="+mn-ea"/>
              </a:rPr>
              <a:t>D. </a:t>
            </a:r>
            <a:r>
              <a:rPr sz="1200" dirty="0" err="1">
                <a:solidFill>
                  <a:schemeClr val="bg1"/>
                </a:solidFill>
                <a:sym typeface="+mn-ea"/>
              </a:rPr>
              <a:t>Benar</a:t>
            </a:r>
            <a:r>
              <a:rPr sz="1200" dirty="0">
                <a:solidFill>
                  <a:schemeClr val="bg1"/>
                </a:solidFill>
                <a:sym typeface="+mn-ea"/>
              </a:rPr>
              <a:t> </a:t>
            </a:r>
            <a:r>
              <a:rPr sz="1200" dirty="0" err="1">
                <a:solidFill>
                  <a:schemeClr val="bg1"/>
                </a:solidFill>
                <a:sym typeface="+mn-ea"/>
              </a:rPr>
              <a:t>semua</a:t>
            </a:r>
            <a:endParaRPr sz="1200" dirty="0">
              <a:solidFill>
                <a:schemeClr val="bg1"/>
              </a:solidFill>
            </a:endParaRPr>
          </a:p>
          <a:p>
            <a:pPr marL="285750" indent="-285750" algn="l">
              <a:buFont typeface="Arial" panose="020B0604020202020204" pitchFamily="34" charset="0"/>
              <a:buChar char="•"/>
            </a:pPr>
            <a:endParaRPr sz="1200" dirty="0">
              <a:solidFill>
                <a:schemeClr val="bg1"/>
              </a:solidFill>
            </a:endParaRPr>
          </a:p>
          <a:p>
            <a:pPr marL="285750" indent="-285750" algn="l">
              <a:buFont typeface="Arial" panose="020B0604020202020204" pitchFamily="34" charset="0"/>
              <a:buChar char="•"/>
            </a:pPr>
            <a:r>
              <a:rPr lang="en-ID" sz="1200" dirty="0">
                <a:solidFill>
                  <a:schemeClr val="bg1"/>
                </a:solidFill>
                <a:sym typeface="+mn-ea"/>
              </a:rPr>
              <a:t>5. </a:t>
            </a:r>
            <a:r>
              <a:rPr sz="1200" dirty="0" err="1">
                <a:solidFill>
                  <a:schemeClr val="bg1"/>
                </a:solidFill>
                <a:sym typeface="+mn-ea"/>
              </a:rPr>
              <a:t>Kelebihan</a:t>
            </a:r>
            <a:r>
              <a:rPr sz="1200" dirty="0">
                <a:solidFill>
                  <a:schemeClr val="bg1"/>
                </a:solidFill>
                <a:sym typeface="+mn-ea"/>
              </a:rPr>
              <a:t> </a:t>
            </a:r>
            <a:r>
              <a:rPr sz="1200" dirty="0" err="1">
                <a:solidFill>
                  <a:schemeClr val="bg1"/>
                </a:solidFill>
                <a:sym typeface="+mn-ea"/>
              </a:rPr>
              <a:t>dari</a:t>
            </a:r>
            <a:r>
              <a:rPr sz="1200" dirty="0">
                <a:solidFill>
                  <a:schemeClr val="bg1"/>
                </a:solidFill>
                <a:sym typeface="+mn-ea"/>
              </a:rPr>
              <a:t> Python </a:t>
            </a:r>
            <a:r>
              <a:rPr sz="1200" dirty="0" err="1">
                <a:solidFill>
                  <a:schemeClr val="bg1"/>
                </a:solidFill>
                <a:sym typeface="+mn-ea"/>
              </a:rPr>
              <a:t>adalah</a:t>
            </a:r>
            <a:r>
              <a:rPr sz="1200" dirty="0">
                <a:solidFill>
                  <a:schemeClr val="bg1"/>
                </a:solidFill>
                <a:sym typeface="+mn-ea"/>
              </a:rPr>
              <a:t>...</a:t>
            </a:r>
            <a:endParaRPr sz="1200" dirty="0">
              <a:solidFill>
                <a:schemeClr val="bg1"/>
              </a:solidFill>
            </a:endParaRPr>
          </a:p>
          <a:p>
            <a:pPr lvl="1"/>
            <a:r>
              <a:rPr sz="1200" dirty="0">
                <a:solidFill>
                  <a:schemeClr val="bg1"/>
                </a:solidFill>
                <a:sym typeface="+mn-ea"/>
              </a:rPr>
              <a:t>A. </a:t>
            </a:r>
            <a:r>
              <a:rPr sz="1200" dirty="0" err="1">
                <a:solidFill>
                  <a:schemeClr val="bg1"/>
                </a:solidFill>
                <a:sym typeface="+mn-ea"/>
              </a:rPr>
              <a:t>Adanya</a:t>
            </a:r>
            <a:r>
              <a:rPr sz="1200" dirty="0">
                <a:solidFill>
                  <a:schemeClr val="bg1"/>
                </a:solidFill>
                <a:sym typeface="+mn-ea"/>
              </a:rPr>
              <a:t> </a:t>
            </a:r>
            <a:r>
              <a:rPr sz="1200" dirty="0" err="1">
                <a:solidFill>
                  <a:schemeClr val="bg1"/>
                </a:solidFill>
                <a:sym typeface="+mn-ea"/>
              </a:rPr>
              <a:t>tahapan</a:t>
            </a:r>
            <a:r>
              <a:rPr sz="1200" dirty="0">
                <a:solidFill>
                  <a:schemeClr val="bg1"/>
                </a:solidFill>
                <a:sym typeface="+mn-ea"/>
              </a:rPr>
              <a:t> </a:t>
            </a:r>
            <a:r>
              <a:rPr sz="1200" dirty="0" err="1">
                <a:solidFill>
                  <a:schemeClr val="bg1"/>
                </a:solidFill>
                <a:sym typeface="+mn-ea"/>
              </a:rPr>
              <a:t>kompilasi</a:t>
            </a:r>
            <a:r>
              <a:rPr sz="1200" dirty="0">
                <a:solidFill>
                  <a:schemeClr val="bg1"/>
                </a:solidFill>
                <a:sym typeface="+mn-ea"/>
              </a:rPr>
              <a:t> </a:t>
            </a:r>
            <a:r>
              <a:rPr sz="1200" dirty="0" err="1">
                <a:solidFill>
                  <a:schemeClr val="bg1"/>
                </a:solidFill>
                <a:sym typeface="+mn-ea"/>
              </a:rPr>
              <a:t>sehingga</a:t>
            </a:r>
            <a:r>
              <a:rPr sz="1200" dirty="0">
                <a:solidFill>
                  <a:schemeClr val="bg1"/>
                </a:solidFill>
                <a:sym typeface="+mn-ea"/>
              </a:rPr>
              <a:t> </a:t>
            </a:r>
            <a:r>
              <a:rPr sz="1200" dirty="0" err="1">
                <a:solidFill>
                  <a:schemeClr val="bg1"/>
                </a:solidFill>
                <a:sym typeface="+mn-ea"/>
              </a:rPr>
              <a:t>kecepatan</a:t>
            </a:r>
            <a:r>
              <a:rPr sz="1200" dirty="0">
                <a:solidFill>
                  <a:schemeClr val="bg1"/>
                </a:solidFill>
                <a:sym typeface="+mn-ea"/>
              </a:rPr>
              <a:t> </a:t>
            </a:r>
            <a:r>
              <a:rPr sz="1200" dirty="0" err="1">
                <a:solidFill>
                  <a:schemeClr val="bg1"/>
                </a:solidFill>
                <a:sym typeface="+mn-ea"/>
              </a:rPr>
              <a:t>perubahan</a:t>
            </a:r>
            <a:r>
              <a:rPr sz="1200" dirty="0">
                <a:solidFill>
                  <a:schemeClr val="bg1"/>
                </a:solidFill>
                <a:sym typeface="+mn-ea"/>
              </a:rPr>
              <a:t> </a:t>
            </a:r>
            <a:r>
              <a:rPr sz="1200" dirty="0" err="1">
                <a:solidFill>
                  <a:schemeClr val="bg1"/>
                </a:solidFill>
                <a:sym typeface="+mn-ea"/>
              </a:rPr>
              <a:t>pembuatan</a:t>
            </a:r>
            <a:r>
              <a:rPr sz="1200" dirty="0">
                <a:solidFill>
                  <a:schemeClr val="bg1"/>
                </a:solidFill>
                <a:sym typeface="+mn-ea"/>
              </a:rPr>
              <a:t> system </a:t>
            </a:r>
            <a:r>
              <a:rPr sz="1200" dirty="0" err="1">
                <a:solidFill>
                  <a:schemeClr val="bg1"/>
                </a:solidFill>
                <a:sym typeface="+mn-ea"/>
              </a:rPr>
              <a:t>aplikasi</a:t>
            </a:r>
            <a:r>
              <a:rPr sz="1200" dirty="0">
                <a:solidFill>
                  <a:schemeClr val="bg1"/>
                </a:solidFill>
                <a:sym typeface="+mn-ea"/>
              </a:rPr>
              <a:t> </a:t>
            </a:r>
            <a:r>
              <a:rPr sz="1200" dirty="0" err="1">
                <a:solidFill>
                  <a:schemeClr val="bg1"/>
                </a:solidFill>
                <a:sym typeface="+mn-ea"/>
              </a:rPr>
              <a:t>meningkat</a:t>
            </a:r>
            <a:r>
              <a:rPr sz="1200" dirty="0">
                <a:solidFill>
                  <a:schemeClr val="bg1"/>
                </a:solidFill>
                <a:sym typeface="+mn-ea"/>
              </a:rPr>
              <a:t> </a:t>
            </a:r>
            <a:endParaRPr sz="1200" dirty="0">
              <a:solidFill>
                <a:schemeClr val="bg1"/>
              </a:solidFill>
            </a:endParaRPr>
          </a:p>
          <a:p>
            <a:pPr lvl="1"/>
            <a:r>
              <a:rPr sz="1200" dirty="0">
                <a:solidFill>
                  <a:schemeClr val="bg1"/>
                </a:solidFill>
                <a:sym typeface="+mn-ea"/>
              </a:rPr>
              <a:t>B. </a:t>
            </a:r>
            <a:r>
              <a:rPr sz="1200" dirty="0" err="1">
                <a:solidFill>
                  <a:schemeClr val="bg1"/>
                </a:solidFill>
                <a:sym typeface="+mn-ea"/>
              </a:rPr>
              <a:t>Diharuskan</a:t>
            </a:r>
            <a:r>
              <a:rPr sz="1200" dirty="0">
                <a:solidFill>
                  <a:schemeClr val="bg1"/>
                </a:solidFill>
                <a:sym typeface="+mn-ea"/>
              </a:rPr>
              <a:t> </a:t>
            </a:r>
            <a:r>
              <a:rPr sz="1200" dirty="0" err="1">
                <a:solidFill>
                  <a:schemeClr val="bg1"/>
                </a:solidFill>
                <a:sym typeface="+mn-ea"/>
              </a:rPr>
              <a:t>deklarasi</a:t>
            </a:r>
            <a:r>
              <a:rPr sz="1200" dirty="0">
                <a:solidFill>
                  <a:schemeClr val="bg1"/>
                </a:solidFill>
                <a:sym typeface="+mn-ea"/>
              </a:rPr>
              <a:t> </a:t>
            </a:r>
            <a:r>
              <a:rPr sz="1200" dirty="0" err="1">
                <a:solidFill>
                  <a:schemeClr val="bg1"/>
                </a:solidFill>
                <a:sym typeface="+mn-ea"/>
              </a:rPr>
              <a:t>tipe</a:t>
            </a:r>
            <a:r>
              <a:rPr sz="1200" dirty="0">
                <a:solidFill>
                  <a:schemeClr val="bg1"/>
                </a:solidFill>
                <a:sym typeface="+mn-ea"/>
              </a:rPr>
              <a:t> data</a:t>
            </a:r>
            <a:endParaRPr sz="1200" dirty="0">
              <a:solidFill>
                <a:schemeClr val="bg1"/>
              </a:solidFill>
            </a:endParaRPr>
          </a:p>
          <a:p>
            <a:pPr lvl="1"/>
            <a:r>
              <a:rPr sz="1200" dirty="0">
                <a:solidFill>
                  <a:schemeClr val="bg1"/>
                </a:solidFill>
                <a:sym typeface="+mn-ea"/>
              </a:rPr>
              <a:t>C. </a:t>
            </a:r>
            <a:r>
              <a:rPr sz="1200" dirty="0" err="1">
                <a:solidFill>
                  <a:schemeClr val="bg1"/>
                </a:solidFill>
                <a:sym typeface="+mn-ea"/>
              </a:rPr>
              <a:t>Manajemen</a:t>
            </a:r>
            <a:r>
              <a:rPr sz="1200" dirty="0">
                <a:solidFill>
                  <a:schemeClr val="bg1"/>
                </a:solidFill>
                <a:sym typeface="+mn-ea"/>
              </a:rPr>
              <a:t> </a:t>
            </a:r>
            <a:r>
              <a:rPr sz="1200" dirty="0" err="1">
                <a:solidFill>
                  <a:schemeClr val="bg1"/>
                </a:solidFill>
                <a:sym typeface="+mn-ea"/>
              </a:rPr>
              <a:t>memori</a:t>
            </a:r>
            <a:r>
              <a:rPr sz="1200" dirty="0">
                <a:solidFill>
                  <a:schemeClr val="bg1"/>
                </a:solidFill>
                <a:sym typeface="+mn-ea"/>
              </a:rPr>
              <a:t> manual</a:t>
            </a:r>
            <a:endParaRPr sz="1200" dirty="0">
              <a:solidFill>
                <a:schemeClr val="bg1"/>
              </a:solidFill>
            </a:endParaRPr>
          </a:p>
          <a:p>
            <a:pPr lvl="1"/>
            <a:r>
              <a:rPr sz="1200" dirty="0">
                <a:solidFill>
                  <a:schemeClr val="bg1"/>
                </a:solidFill>
                <a:sym typeface="+mn-ea"/>
              </a:rPr>
              <a:t>D. Salah </a:t>
            </a:r>
            <a:r>
              <a:rPr sz="1200" dirty="0" err="1">
                <a:solidFill>
                  <a:schemeClr val="bg1"/>
                </a:solidFill>
                <a:sym typeface="+mn-ea"/>
              </a:rPr>
              <a:t>semua</a:t>
            </a:r>
            <a:endParaRPr sz="1200" dirty="0">
              <a:solidFill>
                <a:schemeClr val="bg1"/>
              </a:solidFill>
            </a:endParaRPr>
          </a:p>
          <a:p>
            <a:pPr marL="285750" indent="-285750" algn="l">
              <a:buFont typeface="Arial" panose="020B0604020202020204" pitchFamily="34" charset="0"/>
              <a:buChar char="•"/>
            </a:pPr>
            <a:endParaRPr sz="1200" dirty="0">
              <a:solidFill>
                <a:schemeClr val="bg1"/>
              </a:solidFill>
            </a:endParaRPr>
          </a:p>
          <a:p>
            <a:pPr marL="285750" indent="-285750" algn="l">
              <a:buFont typeface="Arial" panose="020B0604020202020204" pitchFamily="34" charset="0"/>
              <a:buChar char="•"/>
            </a:pPr>
            <a:r>
              <a:rPr lang="en-ID" sz="1200" dirty="0">
                <a:solidFill>
                  <a:schemeClr val="bg1"/>
                </a:solidFill>
                <a:sym typeface="+mn-ea"/>
              </a:rPr>
              <a:t>6. </a:t>
            </a:r>
            <a:r>
              <a:rPr sz="1200" dirty="0" err="1">
                <a:solidFill>
                  <a:schemeClr val="bg1"/>
                </a:solidFill>
                <a:sym typeface="+mn-ea"/>
              </a:rPr>
              <a:t>Kekurangan</a:t>
            </a:r>
            <a:r>
              <a:rPr sz="1200" dirty="0">
                <a:solidFill>
                  <a:schemeClr val="bg1"/>
                </a:solidFill>
                <a:sym typeface="+mn-ea"/>
              </a:rPr>
              <a:t> </a:t>
            </a:r>
            <a:r>
              <a:rPr sz="1200" dirty="0" err="1">
                <a:solidFill>
                  <a:schemeClr val="bg1"/>
                </a:solidFill>
                <a:sym typeface="+mn-ea"/>
              </a:rPr>
              <a:t>dari</a:t>
            </a:r>
            <a:r>
              <a:rPr sz="1200" dirty="0">
                <a:solidFill>
                  <a:schemeClr val="bg1"/>
                </a:solidFill>
                <a:sym typeface="+mn-ea"/>
              </a:rPr>
              <a:t> Python </a:t>
            </a:r>
            <a:r>
              <a:rPr sz="1200" dirty="0" err="1">
                <a:solidFill>
                  <a:schemeClr val="bg1"/>
                </a:solidFill>
                <a:sym typeface="+mn-ea"/>
              </a:rPr>
              <a:t>adalah</a:t>
            </a:r>
            <a:r>
              <a:rPr sz="1200" dirty="0">
                <a:solidFill>
                  <a:schemeClr val="bg1"/>
                </a:solidFill>
                <a:sym typeface="+mn-ea"/>
              </a:rPr>
              <a:t>...</a:t>
            </a:r>
            <a:endParaRPr sz="1200" dirty="0">
              <a:solidFill>
                <a:schemeClr val="bg1"/>
              </a:solidFill>
            </a:endParaRPr>
          </a:p>
          <a:p>
            <a:pPr lvl="1"/>
            <a:r>
              <a:rPr sz="1200" dirty="0">
                <a:solidFill>
                  <a:schemeClr val="bg1"/>
                </a:solidFill>
                <a:sym typeface="+mn-ea"/>
              </a:rPr>
              <a:t>A. </a:t>
            </a:r>
            <a:r>
              <a:rPr sz="1200" dirty="0" err="1">
                <a:solidFill>
                  <a:schemeClr val="bg1"/>
                </a:solidFill>
                <a:sym typeface="+mn-ea"/>
              </a:rPr>
              <a:t>Efisiensi</a:t>
            </a:r>
            <a:r>
              <a:rPr sz="1200" dirty="0">
                <a:solidFill>
                  <a:schemeClr val="bg1"/>
                </a:solidFill>
                <a:sym typeface="+mn-ea"/>
              </a:rPr>
              <a:t> dan </a:t>
            </a:r>
            <a:r>
              <a:rPr sz="1200" dirty="0" err="1">
                <a:solidFill>
                  <a:schemeClr val="bg1"/>
                </a:solidFill>
                <a:sym typeface="+mn-ea"/>
              </a:rPr>
              <a:t>fleksibilitas</a:t>
            </a:r>
            <a:r>
              <a:rPr sz="1200" dirty="0">
                <a:solidFill>
                  <a:schemeClr val="bg1"/>
                </a:solidFill>
                <a:sym typeface="+mn-ea"/>
              </a:rPr>
              <a:t> trade off </a:t>
            </a:r>
            <a:r>
              <a:rPr sz="1200" dirty="0" err="1">
                <a:solidFill>
                  <a:schemeClr val="bg1"/>
                </a:solidFill>
                <a:sym typeface="+mn-ea"/>
              </a:rPr>
              <a:t>tidak</a:t>
            </a:r>
            <a:r>
              <a:rPr sz="1200" dirty="0">
                <a:solidFill>
                  <a:schemeClr val="bg1"/>
                </a:solidFill>
                <a:sym typeface="+mn-ea"/>
              </a:rPr>
              <a:t> </a:t>
            </a:r>
            <a:r>
              <a:rPr sz="1200" dirty="0" err="1">
                <a:solidFill>
                  <a:schemeClr val="bg1"/>
                </a:solidFill>
                <a:sym typeface="+mn-ea"/>
              </a:rPr>
              <a:t>diberikan</a:t>
            </a:r>
            <a:r>
              <a:rPr sz="1200" dirty="0">
                <a:solidFill>
                  <a:schemeClr val="bg1"/>
                </a:solidFill>
                <a:sym typeface="+mn-ea"/>
              </a:rPr>
              <a:t> </a:t>
            </a:r>
            <a:r>
              <a:rPr sz="1200" dirty="0" err="1">
                <a:solidFill>
                  <a:schemeClr val="bg1"/>
                </a:solidFill>
                <a:sym typeface="+mn-ea"/>
              </a:rPr>
              <a:t>secara</a:t>
            </a:r>
            <a:r>
              <a:rPr sz="1200" dirty="0">
                <a:solidFill>
                  <a:schemeClr val="bg1"/>
                </a:solidFill>
                <a:sym typeface="+mn-ea"/>
              </a:rPr>
              <a:t> </a:t>
            </a:r>
            <a:r>
              <a:rPr sz="1200" dirty="0" err="1">
                <a:solidFill>
                  <a:schemeClr val="bg1"/>
                </a:solidFill>
                <a:sym typeface="+mn-ea"/>
              </a:rPr>
              <a:t>menyeluruh</a:t>
            </a:r>
            <a:endParaRPr sz="1200" dirty="0">
              <a:solidFill>
                <a:schemeClr val="bg1"/>
              </a:solidFill>
            </a:endParaRPr>
          </a:p>
          <a:p>
            <a:pPr lvl="1"/>
            <a:r>
              <a:rPr sz="1200" dirty="0">
                <a:solidFill>
                  <a:schemeClr val="bg1"/>
                </a:solidFill>
                <a:sym typeface="+mn-ea"/>
              </a:rPr>
              <a:t>B. </a:t>
            </a:r>
            <a:r>
              <a:rPr sz="1200" dirty="0" err="1">
                <a:solidFill>
                  <a:schemeClr val="bg1"/>
                </a:solidFill>
                <a:sym typeface="+mn-ea"/>
              </a:rPr>
              <a:t>Konstruksi</a:t>
            </a:r>
            <a:r>
              <a:rPr sz="1200" dirty="0">
                <a:solidFill>
                  <a:schemeClr val="bg1"/>
                </a:solidFill>
                <a:sym typeface="+mn-ea"/>
              </a:rPr>
              <a:t> pada </a:t>
            </a:r>
            <a:r>
              <a:rPr sz="1200" dirty="0" err="1">
                <a:solidFill>
                  <a:schemeClr val="bg1"/>
                </a:solidFill>
                <a:sym typeface="+mn-ea"/>
              </a:rPr>
              <a:t>saat</a:t>
            </a:r>
            <a:r>
              <a:rPr sz="1200" dirty="0">
                <a:solidFill>
                  <a:schemeClr val="bg1"/>
                </a:solidFill>
                <a:sym typeface="+mn-ea"/>
              </a:rPr>
              <a:t> </a:t>
            </a:r>
            <a:r>
              <a:rPr sz="1200" dirty="0" err="1">
                <a:solidFill>
                  <a:schemeClr val="bg1"/>
                </a:solidFill>
                <a:sym typeface="+mn-ea"/>
              </a:rPr>
              <a:t>aplikasi</a:t>
            </a:r>
            <a:r>
              <a:rPr sz="1200" dirty="0">
                <a:solidFill>
                  <a:schemeClr val="bg1"/>
                </a:solidFill>
                <a:sym typeface="+mn-ea"/>
              </a:rPr>
              <a:t> </a:t>
            </a:r>
            <a:r>
              <a:rPr sz="1200" dirty="0" err="1">
                <a:solidFill>
                  <a:schemeClr val="bg1"/>
                </a:solidFill>
                <a:sym typeface="+mn-ea"/>
              </a:rPr>
              <a:t>berjalan</a:t>
            </a:r>
            <a:endParaRPr sz="1200" dirty="0">
              <a:solidFill>
                <a:schemeClr val="bg1"/>
              </a:solidFill>
            </a:endParaRPr>
          </a:p>
          <a:p>
            <a:pPr lvl="1"/>
            <a:r>
              <a:rPr sz="1200" dirty="0">
                <a:solidFill>
                  <a:schemeClr val="bg1"/>
                </a:solidFill>
                <a:sym typeface="+mn-ea"/>
              </a:rPr>
              <a:t>C. Python </a:t>
            </a:r>
            <a:r>
              <a:rPr sz="1200" dirty="0" err="1">
                <a:solidFill>
                  <a:schemeClr val="bg1"/>
                </a:solidFill>
                <a:sym typeface="+mn-ea"/>
              </a:rPr>
              <a:t>bukan</a:t>
            </a:r>
            <a:r>
              <a:rPr sz="1200" dirty="0">
                <a:solidFill>
                  <a:schemeClr val="bg1"/>
                </a:solidFill>
                <a:sym typeface="+mn-ea"/>
              </a:rPr>
              <a:t> </a:t>
            </a:r>
            <a:r>
              <a:rPr sz="1200" dirty="0" err="1">
                <a:solidFill>
                  <a:schemeClr val="bg1"/>
                </a:solidFill>
                <a:sym typeface="+mn-ea"/>
              </a:rPr>
              <a:t>termasuk</a:t>
            </a:r>
            <a:r>
              <a:rPr sz="1200" dirty="0">
                <a:solidFill>
                  <a:schemeClr val="bg1"/>
                </a:solidFill>
                <a:sym typeface="+mn-ea"/>
              </a:rPr>
              <a:t> interpreter</a:t>
            </a:r>
            <a:endParaRPr sz="1200" dirty="0">
              <a:solidFill>
                <a:schemeClr val="bg1"/>
              </a:solidFill>
            </a:endParaRPr>
          </a:p>
          <a:p>
            <a:pPr lvl="1"/>
            <a:r>
              <a:rPr sz="1200" dirty="0">
                <a:solidFill>
                  <a:schemeClr val="bg1"/>
                </a:solidFill>
                <a:sym typeface="+mn-ea"/>
              </a:rPr>
              <a:t>D. </a:t>
            </a:r>
            <a:r>
              <a:rPr sz="1200" dirty="0" err="1">
                <a:solidFill>
                  <a:schemeClr val="bg1"/>
                </a:solidFill>
                <a:sym typeface="+mn-ea"/>
              </a:rPr>
              <a:t>Benar</a:t>
            </a:r>
            <a:r>
              <a:rPr sz="1200" dirty="0">
                <a:solidFill>
                  <a:schemeClr val="bg1"/>
                </a:solidFill>
                <a:sym typeface="+mn-ea"/>
              </a:rPr>
              <a:t> </a:t>
            </a:r>
            <a:r>
              <a:rPr sz="1200" dirty="0" err="1">
                <a:solidFill>
                  <a:schemeClr val="bg1"/>
                </a:solidFill>
                <a:sym typeface="+mn-ea"/>
              </a:rPr>
              <a:t>semua</a:t>
            </a:r>
            <a:endParaRPr sz="1200" dirty="0">
              <a:solidFill>
                <a:schemeClr val="bg1"/>
              </a:solidFill>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070735"/>
            <a:ext cx="11489690" cy="3582035"/>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2500" cap="none" spc="0" normalizeH="0" baseline="0" noProof="0" dirty="0">
              <a:ln>
                <a:noFill/>
              </a:ln>
              <a:solidFill>
                <a:prstClr val="white"/>
              </a:solidFill>
              <a:effectLst/>
              <a:uLnTx/>
              <a:uFillTx/>
              <a:latin typeface="思源黑体 ExtraLight" panose="020B0200000000000000" pitchFamily="34" charset="-122"/>
              <a:ea typeface="思源黑体 ExtraLight" panose="020B0200000000000000" pitchFamily="34" charset="-122"/>
              <a:cs typeface="+mn-cs"/>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xmlns="">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altLang="zh-CN" sz="3200" b="0" i="0" u="none" strike="noStrike" kern="2500" cap="none" spc="0" normalizeH="0" baseline="0" noProof="0" dirty="0">
                <a:ln>
                  <a:noFill/>
                </a:ln>
                <a:solidFill>
                  <a:prstClr val="white"/>
                </a:solidFill>
                <a:effectLst/>
                <a:uLnTx/>
                <a:uFillTx/>
                <a:latin typeface="思源黑体 ExtraLight" panose="020B0200000000000000" pitchFamily="34" charset="-122"/>
                <a:ea typeface="思源黑体 ExtraLight" panose="020B0200000000000000" pitchFamily="34" charset="-122"/>
                <a:cs typeface="+mn-cs"/>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思源黑体 CN Light"/>
              <a:ea typeface="+mn-ea"/>
              <a:cs typeface="+mn-cs"/>
            </a:endParaRPr>
          </a:p>
        </p:txBody>
      </p:sp>
      <p:sp>
        <p:nvSpPr>
          <p:cNvPr id="9" name="矩形 38"/>
          <p:cNvSpPr/>
          <p:nvPr/>
        </p:nvSpPr>
        <p:spPr>
          <a:xfrm>
            <a:off x="661670" y="2141220"/>
            <a:ext cx="10937875" cy="275460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dirty="0">
              <a:ln>
                <a:noFill/>
              </a:ln>
              <a:solidFill>
                <a:prstClr val="white"/>
              </a:solidFill>
              <a:effectLst/>
              <a:uLnTx/>
              <a:uFillTx/>
              <a:latin typeface="思源黑体 CN Light"/>
              <a:ea typeface="+mn-ea"/>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7. Modus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penulisan</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kode</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python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dapat</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dilakukan</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dengan</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2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cara</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yaitu</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A. Mode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interaktif</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dan Mode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Skrip</a:t>
            </a:r>
            <a:endParaRPr kumimoji="0" lang="en-ID" sz="1100" b="0" i="0" u="none" strike="noStrike" kern="1200" cap="none" spc="0" normalizeH="0" baseline="0" noProof="0" dirty="0">
              <a:ln>
                <a:noFill/>
              </a:ln>
              <a:solidFill>
                <a:prstClr val="white"/>
              </a:solidFill>
              <a:effectLst/>
              <a:uLnTx/>
              <a:uFillTx/>
              <a:latin typeface="思源黑体 CN Ligh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B. Mode Interpreter dan Mode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Skrip</a:t>
            </a:r>
            <a:endParaRPr kumimoji="0" lang="en-ID" sz="1100" b="0" i="0" u="none" strike="noStrike" kern="1200" cap="none" spc="0" normalizeH="0" baseline="0" noProof="0" dirty="0">
              <a:ln>
                <a:noFill/>
              </a:ln>
              <a:solidFill>
                <a:prstClr val="white"/>
              </a:solidFill>
              <a:effectLst/>
              <a:uLnTx/>
              <a:uFillTx/>
              <a:latin typeface="思源黑体 CN Ligh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C. Mode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Interaktif</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dan Mode Save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D. Mode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Perintah</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dan Mode Save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100" b="0" i="0" u="none" strike="noStrike" kern="1200" cap="none" spc="0" normalizeH="0" baseline="0" noProof="0" dirty="0">
              <a:ln>
                <a:noFill/>
              </a:ln>
              <a:solidFill>
                <a:prstClr val="white"/>
              </a:solidFill>
              <a:effectLst/>
              <a:uLnTx/>
              <a:uFillTx/>
              <a:latin typeface="思源黑体 CN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8. Mode yang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bekerja</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menggunakan</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prompt interpreter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dari</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Python dan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penulisan</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kodenya</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dilakukan</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statemen per statemen yang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diawali</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dengan</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tanda</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 (&gt;&gt;&gt;)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adalah</a:t>
            </a: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A. Mode Interpreter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B. Mode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Interaktif</a:t>
            </a:r>
            <a:endParaRPr kumimoji="0" lang="en-ID" sz="1100" b="0" i="0" u="none" strike="noStrike" kern="1200" cap="none" spc="0" normalizeH="0" baseline="0" noProof="0" dirty="0">
              <a:ln>
                <a:noFill/>
              </a:ln>
              <a:solidFill>
                <a:prstClr val="white"/>
              </a:solidFill>
              <a:effectLst/>
              <a:uLnTx/>
              <a:uFillTx/>
              <a:latin typeface="思源黑体 CN Ligh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C. Mode </a:t>
            </a:r>
            <a:r>
              <a:rPr kumimoji="0" lang="en-ID" sz="1100" b="0" i="0" u="none" strike="noStrike" kern="1200" cap="none" spc="0" normalizeH="0" baseline="0" noProof="0" dirty="0" err="1">
                <a:ln>
                  <a:noFill/>
                </a:ln>
                <a:solidFill>
                  <a:prstClr val="white"/>
                </a:solidFill>
                <a:effectLst/>
                <a:uLnTx/>
                <a:uFillTx/>
                <a:latin typeface="思源黑体 CN Light"/>
                <a:ea typeface="+mn-ea"/>
                <a:cs typeface="+mn-cs"/>
              </a:rPr>
              <a:t>Skrip</a:t>
            </a:r>
            <a:endParaRPr kumimoji="0" lang="en-ID" sz="1100" b="0" i="0" u="none" strike="noStrike" kern="1200" cap="none" spc="0" normalizeH="0" baseline="0" noProof="0" dirty="0">
              <a:ln>
                <a:noFill/>
              </a:ln>
              <a:solidFill>
                <a:prstClr val="white"/>
              </a:solidFill>
              <a:effectLst/>
              <a:uLnTx/>
              <a:uFillTx/>
              <a:latin typeface="思源黑体 CN Ligh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思源黑体 CN Light"/>
                <a:ea typeface="+mn-ea"/>
                <a:cs typeface="+mn-cs"/>
              </a:rPr>
              <a:t>D. Mode Save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white"/>
              </a:solidFill>
              <a:effectLst/>
              <a:uLnTx/>
              <a:uFillTx/>
              <a:latin typeface="思源黑体 CN Ligh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ID" altLang="en-US" sz="16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mn-ea"/>
            </a:endParaRPr>
          </a:p>
        </p:txBody>
      </p:sp>
    </p:spTree>
    <p:extLst>
      <p:ext uri="{BB962C8B-B14F-4D97-AF65-F5344CB8AC3E}">
        <p14:creationId xmlns:p14="http://schemas.microsoft.com/office/powerpoint/2010/main" xmlns="" val="4040017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3"/>
          <a:stretch>
            <a:fillRect/>
          </a:stretch>
        </p:blipFill>
        <p:spPr>
          <a:xfrm>
            <a:off x="3175" y="0"/>
            <a:ext cx="12188825" cy="6858000"/>
          </a:xfrm>
          <a:prstGeom prst="rect">
            <a:avLst/>
          </a:prstGeom>
        </p:spPr>
      </p:pic>
      <p:sp>
        <p:nvSpPr>
          <p:cNvPr id="34" name="矩形 33"/>
          <p:cNvSpPr/>
          <p:nvPr/>
        </p:nvSpPr>
        <p:spPr>
          <a:xfrm>
            <a:off x="9441400" y="5874385"/>
            <a:ext cx="2669540" cy="829945"/>
          </a:xfrm>
          <a:prstGeom prst="rect">
            <a:avLst/>
          </a:prstGeom>
          <a:noFill/>
          <a:ln w="12700">
            <a:noFill/>
          </a:ln>
          <a:effectLst/>
        </p:spPr>
        <p:txBody>
          <a:bodyPr wrap="square">
            <a:spAutoFit/>
          </a:bodyPr>
          <a:lstStyle/>
          <a:p>
            <a:pPr algn="just">
              <a:lnSpc>
                <a:spcPct val="100000"/>
              </a:lnSpc>
            </a:pP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Tim </a:t>
            </a:r>
            <a:r>
              <a:rPr lang="en-US" sz="1200" kern="2500" dirty="0" err="1">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Penyusun</a:t>
            </a: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a:t>
            </a:r>
          </a:p>
          <a:p>
            <a:pPr algn="just">
              <a:lnSpc>
                <a:spcPct val="100000"/>
              </a:lnSpc>
            </a:pPr>
            <a:r>
              <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1.</a:t>
            </a:r>
            <a:r>
              <a:rPr lang="id-ID" alt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 Dini Triasanti</a:t>
            </a:r>
          </a:p>
          <a:p>
            <a:pPr algn="just">
              <a:lnSpc>
                <a:spcPct val="100000"/>
              </a:lnSpc>
            </a:pP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2.</a:t>
            </a:r>
          </a:p>
          <a:p>
            <a:pPr algn="just">
              <a:lnSpc>
                <a:spcPct val="100000"/>
              </a:lnSpc>
            </a:pPr>
            <a:r>
              <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3</a:t>
            </a:r>
            <a:r>
              <a:rPr lang="id-ID" sz="1200" kern="2500">
                <a:solidFill>
                  <a:schemeClr val="bg1"/>
                </a:solidFill>
                <a:latin typeface="Arial Black" panose="020B0A04020102020204" pitchFamily="34" charset="0"/>
                <a:ea typeface="Verdana" panose="020B0604030504040204" pitchFamily="34" charset="0"/>
                <a:cs typeface="庞门正道标题体" panose="02010600030101010101" charset="-122"/>
              </a:rPr>
              <a:t>.</a:t>
            </a:r>
            <a:endPar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endParaRPr>
          </a:p>
        </p:txBody>
      </p:sp>
      <p:sp>
        <p:nvSpPr>
          <p:cNvPr id="7" name="矩形 6"/>
          <p:cNvSpPr/>
          <p:nvPr/>
        </p:nvSpPr>
        <p:spPr>
          <a:xfrm>
            <a:off x="922020" y="1990725"/>
            <a:ext cx="5366238" cy="2400657"/>
          </a:xfrm>
          <a:prstGeom prst="rect">
            <a:avLst/>
          </a:prstGeom>
          <a:noFill/>
          <a:ln w="12700">
            <a:noFill/>
          </a:ln>
          <a:effectLst/>
        </p:spPr>
        <p:txBody>
          <a:bodyPr wrap="square">
            <a:spAutoFit/>
          </a:bodyPr>
          <a:lstStyle/>
          <a:p>
            <a:pPr algn="l">
              <a:lnSpc>
                <a:spcPct val="100000"/>
              </a:lnSpc>
            </a:pPr>
            <a:r>
              <a:rPr lang="en-US" altLang="zh-CN" sz="7500" b="1" kern="2500" cap="all" dirty="0" err="1">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Terima</a:t>
            </a:r>
            <a:endParaRPr lang="en-US" altLang="zh-CN" sz="7500" b="1" kern="2500" cap="all" dirty="0">
              <a:solidFill>
                <a:schemeClr val="bg1"/>
              </a:solidFill>
              <a:effectLst>
                <a:outerShdw blurRad="25400" dist="25400" dir="2700000" algn="tl" rotWithShape="0">
                  <a:prstClr val="black">
                    <a:alpha val="20000"/>
                  </a:prstClr>
                </a:outerShdw>
              </a:effectLst>
              <a:latin typeface="思源宋体 CN Heavy" panose="02020900000000000000" charset="-122"/>
              <a:ea typeface="思源宋体 CN Heavy" panose="02020900000000000000" charset="-122"/>
              <a:cs typeface="庞门正道标题体" panose="02010600030101010101" charset="-122"/>
            </a:endParaRPr>
          </a:p>
          <a:p>
            <a:pPr algn="l">
              <a:lnSpc>
                <a:spcPct val="100000"/>
              </a:lnSpc>
            </a:pPr>
            <a:r>
              <a:rPr lang="en-US" altLang="zh-CN" sz="7500" b="1" kern="2500" cap="all" dirty="0" err="1">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kasih</a:t>
            </a:r>
            <a:endParaRPr lang="zh-CN" sz="7500" b="1"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endParaRPr>
          </a:p>
        </p:txBody>
      </p:sp>
      <p:grpSp>
        <p:nvGrpSpPr>
          <p:cNvPr id="9" name="Group 8"/>
          <p:cNvGrpSpPr/>
          <p:nvPr/>
        </p:nvGrpSpPr>
        <p:grpSpPr>
          <a:xfrm>
            <a:off x="81060" y="5874385"/>
            <a:ext cx="6967074" cy="958594"/>
            <a:chOff x="81060" y="5874385"/>
            <a:chExt cx="6967074" cy="958594"/>
          </a:xfrm>
        </p:grpSpPr>
        <p:sp>
          <p:nvSpPr>
            <p:cNvPr id="33" name="矩形 32"/>
            <p:cNvSpPr/>
            <p:nvPr/>
          </p:nvSpPr>
          <p:spPr>
            <a:xfrm>
              <a:off x="1049240" y="6115546"/>
              <a:ext cx="5998894" cy="584775"/>
            </a:xfrm>
            <a:prstGeom prst="rect">
              <a:avLst/>
            </a:prstGeom>
            <a:noFill/>
            <a:effectLst/>
            <a:extLst>
              <a:ext uri="{909E8E84-426E-40DD-AFC4-6F175D3DCCD1}">
                <a14:hiddenFill xmlns:a14="http://schemas.microsoft.com/office/drawing/2010/main" xmlns="">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60" y="5874385"/>
              <a:ext cx="968180" cy="95859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0037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4" name="矩形 3"/>
          <p:cNvSpPr/>
          <p:nvPr/>
        </p:nvSpPr>
        <p:spPr>
          <a:xfrm>
            <a:off x="3375660" y="3554730"/>
            <a:ext cx="5517515" cy="506730"/>
          </a:xfrm>
          <a:prstGeom prst="rect">
            <a:avLst/>
          </a:prstGeom>
        </p:spPr>
        <p:txBody>
          <a:bodyPr wrap="square">
            <a:spAutoFit/>
          </a:bodyPr>
          <a:lstStyle/>
          <a:p>
            <a:pPr algn="ctr">
              <a:lnSpc>
                <a:spcPct val="90000"/>
              </a:lnSpc>
            </a:pPr>
            <a:r>
              <a:rPr lang="en-ID" sz="3000" kern="2500" dirty="0">
                <a:solidFill>
                  <a:schemeClr val="bg1"/>
                </a:solidFill>
                <a:latin typeface="思源黑体 CN Bold" panose="020B0800000000000000" charset="-122"/>
                <a:ea typeface="思源黑体 CN Bold" panose="020B0800000000000000" charset="-122"/>
                <a:cs typeface="庞门正道标题体" panose="02010600030101010101" charset="-122"/>
              </a:rPr>
              <a:t>Konsep Dasar Python</a:t>
            </a:r>
          </a:p>
        </p:txBody>
      </p:sp>
      <p:sp>
        <p:nvSpPr>
          <p:cNvPr id="5" name="矩形 4"/>
          <p:cNvSpPr/>
          <p:nvPr/>
        </p:nvSpPr>
        <p:spPr>
          <a:xfrm>
            <a:off x="3992245" y="4125595"/>
            <a:ext cx="4284345" cy="245110"/>
          </a:xfrm>
          <a:prstGeom prst="rect">
            <a:avLst/>
          </a:prstGeom>
        </p:spPr>
        <p:txBody>
          <a:bodyPr wrap="square">
            <a:spAutoFit/>
          </a:bodyPr>
          <a:lstStyle/>
          <a:p>
            <a:pPr algn="ctr">
              <a:lnSpc>
                <a:spcPct val="100000"/>
              </a:lnSpc>
            </a:pPr>
            <a:r>
              <a:rPr lang="en-ID" altLang="en-US" sz="10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p>
        </p:txBody>
      </p:sp>
      <p:sp>
        <p:nvSpPr>
          <p:cNvPr id="9" name="矩形 8"/>
          <p:cNvSpPr/>
          <p:nvPr/>
        </p:nvSpPr>
        <p:spPr>
          <a:xfrm>
            <a:off x="4859655" y="1895475"/>
            <a:ext cx="2549525" cy="1691640"/>
          </a:xfrm>
          <a:prstGeom prst="rect">
            <a:avLst/>
          </a:prstGeom>
          <a:noFill/>
          <a:effectLst/>
        </p:spPr>
        <p:txBody>
          <a:bodyPr wrap="square">
            <a:spAutoFit/>
          </a:bodyPr>
          <a:lstStyle/>
          <a:p>
            <a:pPr algn="ctr">
              <a:lnSpc>
                <a:spcPct val="80000"/>
              </a:lnSpc>
            </a:pPr>
            <a:r>
              <a:rPr lang="en-US" altLang="zh-CN" sz="13000" kern="2500" dirty="0">
                <a:ln>
                  <a:noFill/>
                </a:ln>
                <a:solidFill>
                  <a:schemeClr val="bg1"/>
                </a:solidFill>
                <a:effectLst/>
                <a:latin typeface="思源宋体 CN Heavy" panose="02020900000000000000" charset="-122"/>
                <a:ea typeface="思源宋体 CN Heavy" panose="02020900000000000000" charset="-122"/>
                <a:cs typeface="庞门正道标题体" panose="02010600030101010101" charset="-122"/>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41"/>
          <p:cNvSpPr/>
          <p:nvPr/>
        </p:nvSpPr>
        <p:spPr>
          <a:xfrm>
            <a:off x="1485900" y="3413125"/>
            <a:ext cx="4484370" cy="2310130"/>
          </a:xfrm>
          <a:prstGeom prst="rect">
            <a:avLst/>
          </a:prstGeom>
          <a:solidFill>
            <a:srgbClr val="091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思源黑体 CN ExtraLight" panose="020B0200000000000000" charset="-122"/>
              <a:ea typeface="思源黑体 CN ExtraLight" panose="020B0200000000000000" charset="-122"/>
              <a:sym typeface="Arial" panose="020B0604020202020204" pitchFamily="34" charset="0"/>
            </a:endParaRPr>
          </a:p>
        </p:txBody>
      </p:sp>
      <p:sp>
        <p:nvSpPr>
          <p:cNvPr id="19" name="Text Placeholder 32"/>
          <p:cNvSpPr txBox="1"/>
          <p:nvPr/>
        </p:nvSpPr>
        <p:spPr>
          <a:xfrm>
            <a:off x="2018030" y="3904615"/>
            <a:ext cx="3371215" cy="2006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思源黑体 CN Regular" panose="020B0500000000000000" charset="-122"/>
              <a:buChar char="ü"/>
            </a:pPr>
            <a:endParaRPr lang="zh-CN" altLang="en-US" sz="870" dirty="0">
              <a:solidFill>
                <a:schemeClr val="bg1"/>
              </a:solidFill>
              <a:latin typeface="思源黑体 CN ExtraLight" panose="020B0200000000000000" charset="-122"/>
              <a:ea typeface="思源黑体 CN ExtraLight" panose="020B0200000000000000" charset="-122"/>
              <a:sym typeface="Arial" panose="020B0604020202020204" pitchFamily="34" charset="0"/>
            </a:endParaRPr>
          </a:p>
        </p:txBody>
      </p:sp>
      <p:sp>
        <p:nvSpPr>
          <p:cNvPr id="4" name="Rectangle 47"/>
          <p:cNvSpPr/>
          <p:nvPr/>
        </p:nvSpPr>
        <p:spPr>
          <a:xfrm>
            <a:off x="1485900" y="1052830"/>
            <a:ext cx="4473575" cy="231013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5" name="文本框 14"/>
          <p:cNvSpPr txBox="1"/>
          <p:nvPr/>
        </p:nvSpPr>
        <p:spPr>
          <a:xfrm>
            <a:off x="2486660" y="1469390"/>
            <a:ext cx="2433955" cy="1938020"/>
          </a:xfrm>
          <a:prstGeom prst="rect">
            <a:avLst/>
          </a:prstGeom>
          <a:noFill/>
        </p:spPr>
        <p:txBody>
          <a:bodyPr wrap="square" rtlCol="0" anchor="t">
            <a:spAutoFit/>
          </a:bodyPr>
          <a:lstStyle/>
          <a:p>
            <a:pPr algn="ctr"/>
            <a:r>
              <a:rPr lang="en-ID" altLang="en-US" sz="3000" dirty="0">
                <a:solidFill>
                  <a:schemeClr val="bg1"/>
                </a:solidFill>
                <a:latin typeface="思源黑体 CN Bold" panose="020B0800000000000000" charset="-122"/>
                <a:ea typeface="思源黑体 CN Bold" panose="020B0800000000000000" charset="-122"/>
                <a:sym typeface="Arial" panose="020B0604020202020204" pitchFamily="34" charset="0"/>
              </a:rPr>
              <a:t>KONSEP DASAR PEMROGRAMAN PYTHON</a:t>
            </a:r>
          </a:p>
        </p:txBody>
      </p:sp>
      <p:sp>
        <p:nvSpPr>
          <p:cNvPr id="13" name="TextBox 106"/>
          <p:cNvSpPr txBox="1"/>
          <p:nvPr/>
        </p:nvSpPr>
        <p:spPr>
          <a:xfrm>
            <a:off x="6223635" y="1052830"/>
            <a:ext cx="5326380" cy="4847590"/>
          </a:xfrm>
          <a:prstGeom prst="rect">
            <a:avLst/>
          </a:prstGeom>
          <a:noFill/>
        </p:spPr>
        <p:txBody>
          <a:bodyPr wrap="square" lIns="0" tIns="0" rIns="0" bIns="0" rtlCol="0">
            <a:spAutoFit/>
          </a:bodyPr>
          <a:lstStyle/>
          <a:p>
            <a:pPr algn="l">
              <a:lnSpc>
                <a:spcPct val="150000"/>
              </a:lnSpc>
            </a:pPr>
            <a:r>
              <a:rPr sz="1400" dirty="0">
                <a:latin typeface="思源黑体 CN Regular" panose="020B0500000000000000" charset="-122"/>
                <a:ea typeface="思源黑体 CN Regular" panose="020B0500000000000000" charset="-122"/>
                <a:cs typeface="+mn-ea"/>
                <a:sym typeface="+mn-lt"/>
              </a:rPr>
              <a:t>Pada awalnya, motivasi pembuatan bahasa pemrograman ini adalah untuk bahasa skrip tingkat tinggi pada sistem operasi terdistribusi Amoeba. Bahasa pemrograman ini menjadi umum digunakan untuk kalangan engineer seluruh dunia dalam pembuatan perangkat lunaknya, bahkan beberapa perusahaan menggunakan python sebagai pembuat perangkat lunak komersial.</a:t>
            </a:r>
          </a:p>
          <a:p>
            <a:pPr algn="l">
              <a:lnSpc>
                <a:spcPct val="150000"/>
              </a:lnSpc>
            </a:pPr>
            <a:endParaRPr sz="1400" dirty="0">
              <a:latin typeface="思源黑体 CN Regular" panose="020B0500000000000000" charset="-122"/>
              <a:ea typeface="思源黑体 CN Regular" panose="020B0500000000000000" charset="-122"/>
              <a:cs typeface="+mn-ea"/>
              <a:sym typeface="+mn-lt"/>
            </a:endParaRPr>
          </a:p>
          <a:p>
            <a:pPr algn="l">
              <a:lnSpc>
                <a:spcPct val="150000"/>
              </a:lnSpc>
            </a:pPr>
            <a:r>
              <a:rPr sz="1400" dirty="0">
                <a:latin typeface="思源黑体 CN Regular" panose="020B0500000000000000" charset="-122"/>
                <a:ea typeface="思源黑体 CN Regular" panose="020B0500000000000000" charset="-122"/>
                <a:cs typeface="+mn-ea"/>
                <a:sym typeface="+mn-lt"/>
              </a:rPr>
              <a:t>Python merupakan bahasa pemrograman yang freeware atau perangkat bebas dalam arti sebenarnya, tidak ada batasan dalam penyalinannya atau mendistribusikannya. Lengkap dengan source codenya, debugger dan profiler, antarmuka yang terkandung di dalamnya untuk pelayanan antarmuka, fungsi sistem, GUI (antarmuka pengguna grafis), dan basis datanya.</a:t>
            </a:r>
          </a:p>
        </p:txBody>
      </p:sp>
      <p:pic>
        <p:nvPicPr>
          <p:cNvPr id="101" name="Picture Placeholder 100"/>
          <p:cNvPicPr>
            <a:picLocks noGrp="1" noChangeAspect="1"/>
          </p:cNvPicPr>
          <p:nvPr>
            <p:ph type="pic" sz="quarter" idx="10"/>
          </p:nvPr>
        </p:nvPicPr>
        <p:blipFill>
          <a:blip r:embed="rId4" cstate="print"/>
          <a:stretch>
            <a:fillRect/>
          </a:stretch>
        </p:blipFill>
        <p:spPr>
          <a:xfrm>
            <a:off x="2658110" y="3593465"/>
            <a:ext cx="2129790" cy="2129790"/>
          </a:xfrm>
          <a:prstGeom prst="rect">
            <a:avLst/>
          </a:prstGeom>
          <a:noFill/>
          <a:ln w="9525">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3822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911985" y="1226185"/>
            <a:ext cx="9336405" cy="4388509"/>
          </a:xfrm>
          <a:prstGeom prst="rect">
            <a:avLst/>
          </a:prstGeom>
          <a:noFill/>
        </p:spPr>
        <p:txBody>
          <a:bodyPr wrap="square" lIns="0" tIns="0" rIns="0" bIns="0" rtlCol="0">
            <a:spAutoFit/>
          </a:bodyPr>
          <a:lstStyle/>
          <a:p>
            <a:pPr marL="171450" indent="-171450" algn="l">
              <a:lnSpc>
                <a:spcPct val="150000"/>
              </a:lnSpc>
              <a:buFont typeface="Arial" panose="020B0604020202020204" pitchFamily="34" charset="0"/>
              <a:buChar char="•"/>
            </a:pPr>
            <a:r>
              <a:rPr sz="1600" dirty="0" err="1">
                <a:latin typeface="思源黑体 CN Regular" panose="020B0500000000000000" charset="-122"/>
                <a:ea typeface="思源黑体 CN Regular" panose="020B0500000000000000" charset="-122"/>
                <a:cs typeface="+mn-ea"/>
                <a:sym typeface="+mn-lt"/>
              </a:rPr>
              <a:t>memiliki</a:t>
            </a:r>
            <a:r>
              <a:rPr sz="1600" dirty="0">
                <a:latin typeface="思源黑体 CN Regular" panose="020B0500000000000000" charset="-122"/>
                <a:ea typeface="思源黑体 CN Regular" panose="020B0500000000000000" charset="-122"/>
                <a:cs typeface="+mn-ea"/>
                <a:sym typeface="+mn-lt"/>
              </a:rPr>
              <a:t> kepustakaan yang luas; dalam distribusi Python telah disediakan modul-modul siap pakai untuk berbagai keperluan.</a:t>
            </a:r>
          </a:p>
          <a:p>
            <a:pPr marL="171450" indent="-171450" algn="l">
              <a:lnSpc>
                <a:spcPct val="150000"/>
              </a:lnSpc>
              <a:buFont typeface="Arial" panose="020B0604020202020204" pitchFamily="34" charset="0"/>
              <a:buChar char="•"/>
            </a:pPr>
            <a:r>
              <a:rPr sz="1600" dirty="0" err="1">
                <a:latin typeface="思源黑体 CN Regular" panose="020B0500000000000000" charset="-122"/>
                <a:ea typeface="思源黑体 CN Regular" panose="020B0500000000000000" charset="-122"/>
                <a:cs typeface="+mn-ea"/>
                <a:sym typeface="+mn-lt"/>
              </a:rPr>
              <a:t>memiliki</a:t>
            </a:r>
            <a:r>
              <a:rPr sz="1600" dirty="0">
                <a:latin typeface="思源黑体 CN Regular" panose="020B0500000000000000" charset="-122"/>
                <a:ea typeface="思源黑体 CN Regular" panose="020B0500000000000000" charset="-122"/>
                <a:cs typeface="+mn-ea"/>
                <a:sym typeface="+mn-lt"/>
              </a:rPr>
              <a:t> tata bahasa yang jernih dan mudah dipelajari.</a:t>
            </a:r>
          </a:p>
          <a:p>
            <a:pPr marL="171450" indent="-171450" algn="l">
              <a:lnSpc>
                <a:spcPct val="150000"/>
              </a:lnSpc>
              <a:buFont typeface="Arial" panose="020B0604020202020204" pitchFamily="34" charset="0"/>
              <a:buChar char="•"/>
            </a:pPr>
            <a:r>
              <a:rPr sz="1600" dirty="0" err="1">
                <a:latin typeface="思源黑体 CN Regular" panose="020B0500000000000000" charset="-122"/>
                <a:ea typeface="思源黑体 CN Regular" panose="020B0500000000000000" charset="-122"/>
                <a:cs typeface="+mn-ea"/>
                <a:sym typeface="+mn-lt"/>
              </a:rPr>
              <a:t>memiliki</a:t>
            </a:r>
            <a:r>
              <a:rPr sz="1600" dirty="0">
                <a:latin typeface="思源黑体 CN Regular" panose="020B0500000000000000" charset="-122"/>
                <a:ea typeface="思源黑体 CN Regular" panose="020B0500000000000000" charset="-122"/>
                <a:cs typeface="+mn-ea"/>
                <a:sym typeface="+mn-lt"/>
              </a:rPr>
              <a:t>  aturan  layout  kode  sumber  yang  memudahkan  pengecekan,  pembacaan  kembali  dan penulisan ulang kode</a:t>
            </a:r>
            <a:r>
              <a:rPr lang="en-ID" sz="1600" dirty="0">
                <a:latin typeface="思源黑体 CN Regular" panose="020B0500000000000000" charset="-122"/>
                <a:ea typeface="思源黑体 CN Regular" panose="020B0500000000000000" charset="-122"/>
                <a:cs typeface="+mn-ea"/>
                <a:sym typeface="+mn-lt"/>
              </a:rPr>
              <a:t> </a:t>
            </a:r>
            <a:r>
              <a:rPr sz="1600" dirty="0">
                <a:latin typeface="思源黑体 CN Regular" panose="020B0500000000000000" charset="-122"/>
                <a:ea typeface="思源黑体 CN Regular" panose="020B0500000000000000" charset="-122"/>
                <a:cs typeface="+mn-ea"/>
                <a:sym typeface="+mn-lt"/>
              </a:rPr>
              <a:t>sumber.</a:t>
            </a:r>
          </a:p>
          <a:p>
            <a:pPr marL="171450" indent="-171450" algn="l">
              <a:lnSpc>
                <a:spcPct val="150000"/>
              </a:lnSpc>
              <a:buFont typeface="Arial" panose="020B0604020202020204" pitchFamily="34" charset="0"/>
              <a:buChar char="•"/>
            </a:pPr>
            <a:r>
              <a:rPr sz="1600" dirty="0" err="1">
                <a:latin typeface="思源黑体 CN Regular" panose="020B0500000000000000" charset="-122"/>
                <a:ea typeface="思源黑体 CN Regular" panose="020B0500000000000000" charset="-122"/>
                <a:cs typeface="+mn-ea"/>
                <a:sym typeface="+mn-lt"/>
              </a:rPr>
              <a:t>berorientasi</a:t>
            </a:r>
            <a:r>
              <a:rPr sz="1600" dirty="0">
                <a:latin typeface="思源黑体 CN Regular" panose="020B0500000000000000" charset="-122"/>
                <a:ea typeface="思源黑体 CN Regular" panose="020B0500000000000000" charset="-122"/>
                <a:cs typeface="+mn-ea"/>
                <a:sym typeface="+mn-lt"/>
              </a:rPr>
              <a:t> obyek.</a:t>
            </a:r>
          </a:p>
          <a:p>
            <a:pPr marL="171450" indent="-171450" algn="l">
              <a:lnSpc>
                <a:spcPct val="150000"/>
              </a:lnSpc>
              <a:buFont typeface="Arial" panose="020B0604020202020204" pitchFamily="34" charset="0"/>
              <a:buChar char="•"/>
            </a:pPr>
            <a:r>
              <a:rPr sz="1600" dirty="0" err="1">
                <a:latin typeface="思源黑体 CN Regular" panose="020B0500000000000000" charset="-122"/>
                <a:ea typeface="思源黑体 CN Regular" panose="020B0500000000000000" charset="-122"/>
                <a:cs typeface="+mn-ea"/>
                <a:sym typeface="+mn-lt"/>
              </a:rPr>
              <a:t>memiliki</a:t>
            </a:r>
            <a:r>
              <a:rPr sz="1600" dirty="0">
                <a:latin typeface="思源黑体 CN Regular" panose="020B0500000000000000" charset="-122"/>
                <a:ea typeface="思源黑体 CN Regular" panose="020B0500000000000000" charset="-122"/>
                <a:cs typeface="+mn-ea"/>
                <a:sym typeface="+mn-lt"/>
              </a:rPr>
              <a:t> sistem pengelolaan memori otomatis (garbage collection, seperti java)</a:t>
            </a:r>
          </a:p>
          <a:p>
            <a:pPr marL="171450" indent="-171450" algn="l">
              <a:lnSpc>
                <a:spcPct val="150000"/>
              </a:lnSpc>
              <a:buFont typeface="Arial" panose="020B0604020202020204" pitchFamily="34" charset="0"/>
              <a:buChar char="•"/>
            </a:pPr>
            <a:r>
              <a:rPr sz="1600" dirty="0">
                <a:latin typeface="思源黑体 CN Regular" panose="020B0500000000000000" charset="-122"/>
                <a:ea typeface="思源黑体 CN Regular" panose="020B0500000000000000" charset="-122"/>
                <a:cs typeface="+mn-ea"/>
                <a:sym typeface="+mn-lt"/>
              </a:rPr>
              <a:t>modular, mudah dikembangkan dengan menciptakan modul-modul baru; modul-modul tersebut dapat dibangun dengan bahasa Python maupun C/C++.</a:t>
            </a:r>
          </a:p>
          <a:p>
            <a:pPr marL="171450" indent="-171450" algn="l">
              <a:lnSpc>
                <a:spcPct val="150000"/>
              </a:lnSpc>
              <a:buFont typeface="Arial" panose="020B0604020202020204" pitchFamily="34" charset="0"/>
              <a:buChar char="•"/>
            </a:pPr>
            <a:r>
              <a:rPr sz="1600" dirty="0" err="1">
                <a:latin typeface="思源黑体 CN Regular" panose="020B0500000000000000" charset="-122"/>
                <a:ea typeface="思源黑体 CN Regular" panose="020B0500000000000000" charset="-122"/>
                <a:cs typeface="+mn-ea"/>
                <a:sym typeface="+mn-lt"/>
              </a:rPr>
              <a:t>memiliki</a:t>
            </a:r>
            <a:r>
              <a:rPr sz="1600" dirty="0">
                <a:latin typeface="思源黑体 CN Regular" panose="020B0500000000000000" charset="-122"/>
                <a:ea typeface="思源黑体 CN Regular" panose="020B0500000000000000" charset="-122"/>
                <a:cs typeface="+mn-ea"/>
                <a:sym typeface="+mn-lt"/>
              </a:rPr>
              <a:t> fasilitas pengumpulan sampah otomatis, seperti halnya pada bahasa pemrograman Java, python memiliki fasilitas pengaturan penggunaan ingatan komputer sehingga para pemrogram tidak perlu melakukan pengaturan ingatan komputer secara langsung.</a:t>
            </a:r>
          </a:p>
        </p:txBody>
      </p:sp>
      <p:sp>
        <p:nvSpPr>
          <p:cNvPr id="7"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Beberapa Fitur pada Python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3822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2126615" y="1416685"/>
            <a:ext cx="9121775" cy="4062730"/>
          </a:xfrm>
          <a:prstGeom prst="rect">
            <a:avLst/>
          </a:prstGeom>
          <a:noFill/>
        </p:spPr>
        <p:txBody>
          <a:bodyPr wrap="square" lIns="0" tIns="0" rIns="0" bIns="0" rtlCol="0">
            <a:spAutoFit/>
          </a:bodyPr>
          <a:lstStyle/>
          <a:p>
            <a:pPr marL="285750" indent="-285750" algn="l">
              <a:lnSpc>
                <a:spcPct val="150000"/>
              </a:lnSpc>
              <a:buFont typeface="Arial" panose="020B0604020202020204" pitchFamily="34" charset="0"/>
              <a:buChar char="•"/>
            </a:pPr>
            <a:r>
              <a:rPr sz="1600" dirty="0">
                <a:latin typeface="思源黑体 CN Regular" panose="020B0500000000000000" charset="-122"/>
                <a:ea typeface="思源黑体 CN Regular" panose="020B0500000000000000" charset="-122"/>
                <a:cs typeface="+mn-ea"/>
                <a:sym typeface="+mn-lt"/>
              </a:rPr>
              <a:t>Python dapat digunakan untuk berbagai keperluan pengembangan perangkat lunak dan dapat berjalan di berbagai macam sistem operasi karena sifatnya yang multiplatform. Pada kebanyakan sistem operasi linux, bahasa pemrograman ini menjadi standarisasi untuk disertakan dalam paket distribusinya.</a:t>
            </a:r>
          </a:p>
          <a:p>
            <a:pPr marL="285750" indent="-285750" algn="l">
              <a:lnSpc>
                <a:spcPct val="150000"/>
              </a:lnSpc>
              <a:buFont typeface="Arial" panose="020B0604020202020204" pitchFamily="34" charset="0"/>
              <a:buChar char="•"/>
            </a:pPr>
            <a:r>
              <a:rPr sz="1600" dirty="0">
                <a:latin typeface="思源黑体 CN Regular" panose="020B0500000000000000" charset="-122"/>
                <a:ea typeface="思源黑体 CN Regular" panose="020B0500000000000000" charset="-122"/>
                <a:cs typeface="+mn-ea"/>
                <a:sym typeface="+mn-lt"/>
              </a:rPr>
              <a:t>Seperti halnya bahasa pemrograman dinamis, python seringkali digunakan sebagai bahasa skrip. Saat ini kode python dapat dijalankan pada sistem berbasis: Linux/Unix, Windows, Mac OS X, OS/2, Amiga, Palm, Symbian (untuk produk-produk Nokia).</a:t>
            </a:r>
          </a:p>
          <a:p>
            <a:pPr marL="285750" indent="-285750" algn="l">
              <a:lnSpc>
                <a:spcPct val="150000"/>
              </a:lnSpc>
              <a:buFont typeface="Arial" panose="020B0604020202020204" pitchFamily="34" charset="0"/>
              <a:buChar char="•"/>
            </a:pPr>
            <a:r>
              <a:rPr sz="1600" dirty="0">
                <a:latin typeface="思源黑体 CN Regular" panose="020B0500000000000000" charset="-122"/>
                <a:ea typeface="思源黑体 CN Regular" panose="020B0500000000000000" charset="-122"/>
                <a:cs typeface="+mn-ea"/>
                <a:sym typeface="+mn-lt"/>
              </a:rPr>
              <a:t>Python didistribusikan dengan beberapa lisensi yang berbeda dari beberapa versi. Lihat sejarahnya di Python Copyright. Namun pada prinsipnya Python dapat diperoleh dan dipergunakan secara bebas, bahkan untuk kepentingan komersial. Lisensi Python tidak bertentangan baik menurut definisi Open Source maupun General Public License (GPL).</a:t>
            </a:r>
          </a:p>
        </p:txBody>
      </p:sp>
      <p:sp>
        <p:nvSpPr>
          <p:cNvPr id="7"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Platform pada Python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3822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2103755" y="1212850"/>
            <a:ext cx="4229735" cy="4122347"/>
          </a:xfrm>
          <a:prstGeom prst="rect">
            <a:avLst/>
          </a:prstGeom>
          <a:noFill/>
        </p:spPr>
        <p:txBody>
          <a:bodyPr wrap="square" lIns="0" tIns="0" rIns="0" bIns="0" rtlCol="0">
            <a:spAutoFit/>
          </a:bodyPr>
          <a:lstStyle/>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Tidak</a:t>
            </a:r>
            <a:r>
              <a:rPr sz="1200" dirty="0">
                <a:latin typeface="思源黑体 CN Regular" panose="020B0500000000000000" charset="-122"/>
                <a:ea typeface="思源黑体 CN Regular" panose="020B0500000000000000" charset="-122"/>
                <a:cs typeface="+mn-ea"/>
                <a:sym typeface="+mn-lt"/>
              </a:rPr>
              <a:t> ada tahapan kompilasi dan penyambungan (link) sehingga kecepatan perubahan pada masa pembuatan system aplikasi meningkat.</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Tidak</a:t>
            </a:r>
            <a:r>
              <a:rPr sz="1200" dirty="0">
                <a:latin typeface="思源黑体 CN Regular" panose="020B0500000000000000" charset="-122"/>
                <a:ea typeface="思源黑体 CN Regular" panose="020B0500000000000000" charset="-122"/>
                <a:cs typeface="+mn-ea"/>
                <a:sym typeface="+mn-lt"/>
              </a:rPr>
              <a:t> ada deklarasi tipe sehingga program menjadi lebih sederhana, singkat, dan fleksible.</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Manajemen</a:t>
            </a:r>
            <a:r>
              <a:rPr sz="1200" dirty="0">
                <a:latin typeface="思源黑体 CN Regular" panose="020B0500000000000000" charset="-122"/>
                <a:ea typeface="思源黑体 CN Regular" panose="020B0500000000000000" charset="-122"/>
                <a:cs typeface="+mn-ea"/>
                <a:sym typeface="+mn-lt"/>
              </a:rPr>
              <a:t> memori otomatis yaitu kumpulan sampah memori sehingga dapat menghindari pencatatan kode</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Tipe</a:t>
            </a:r>
            <a:r>
              <a:rPr sz="1200" dirty="0">
                <a:latin typeface="思源黑体 CN Regular" panose="020B0500000000000000" charset="-122"/>
                <a:ea typeface="思源黑体 CN Regular" panose="020B0500000000000000" charset="-122"/>
                <a:cs typeface="+mn-ea"/>
                <a:sym typeface="+mn-lt"/>
              </a:rPr>
              <a:t> data dan operasi tingkat tinggi yaitu kecepatan pembuatan system aplikasi menggunakan tipe objek yang telah ada</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Pemrograman</a:t>
            </a:r>
            <a:r>
              <a:rPr sz="1200" dirty="0">
                <a:latin typeface="思源黑体 CN Regular" panose="020B0500000000000000" charset="-122"/>
                <a:ea typeface="思源黑体 CN Regular" panose="020B0500000000000000" charset="-122"/>
                <a:cs typeface="+mn-ea"/>
                <a:sym typeface="+mn-lt"/>
              </a:rPr>
              <a:t> berorientasi objek</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Pelekatan</a:t>
            </a:r>
            <a:r>
              <a:rPr sz="1200" dirty="0">
                <a:latin typeface="思源黑体 CN Regular" panose="020B0500000000000000" charset="-122"/>
                <a:ea typeface="思源黑体 CN Regular" panose="020B0500000000000000" charset="-122"/>
                <a:cs typeface="+mn-ea"/>
                <a:sym typeface="+mn-lt"/>
              </a:rPr>
              <a:t> dan perluasan dalam C</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Terdapat</a:t>
            </a:r>
            <a:r>
              <a:rPr sz="1200" dirty="0">
                <a:latin typeface="思源黑体 CN Regular" panose="020B0500000000000000" charset="-122"/>
                <a:ea typeface="思源黑体 CN Regular" panose="020B0500000000000000" charset="-122"/>
                <a:cs typeface="+mn-ea"/>
                <a:sym typeface="+mn-lt"/>
              </a:rPr>
              <a:t> kelas, modul, eksepsi sehingga terdapat dukungan pemrograman skala besar secara modular</a:t>
            </a:r>
          </a:p>
          <a:p>
            <a:pPr marL="171450" indent="-171450" algn="l">
              <a:lnSpc>
                <a:spcPct val="150000"/>
              </a:lnSpc>
              <a:buFont typeface="Arial" panose="020B0604020202020204" pitchFamily="34" charset="0"/>
              <a:buChar char="•"/>
            </a:pPr>
            <a:endParaRPr sz="1200" dirty="0">
              <a:latin typeface="思源黑体 CN Regular" panose="020B0500000000000000" charset="-122"/>
              <a:ea typeface="思源黑体 CN Regular" panose="020B0500000000000000" charset="-122"/>
              <a:cs typeface="+mn-ea"/>
              <a:sym typeface="+mn-lt"/>
            </a:endParaRPr>
          </a:p>
        </p:txBody>
      </p:sp>
      <p:sp>
        <p:nvSpPr>
          <p:cNvPr id="2" name="TextBox 106"/>
          <p:cNvSpPr txBox="1"/>
          <p:nvPr/>
        </p:nvSpPr>
        <p:spPr>
          <a:xfrm>
            <a:off x="7046595" y="1212850"/>
            <a:ext cx="4229735" cy="4122347"/>
          </a:xfrm>
          <a:prstGeom prst="rect">
            <a:avLst/>
          </a:prstGeom>
          <a:noFill/>
        </p:spPr>
        <p:txBody>
          <a:bodyPr wrap="square" lIns="0" tIns="0" rIns="0" bIns="0" rtlCol="0">
            <a:spAutoFit/>
          </a:bodyPr>
          <a:lstStyle/>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Pemuatan</a:t>
            </a:r>
            <a:r>
              <a:rPr sz="1200" dirty="0">
                <a:latin typeface="思源黑体 CN Regular" panose="020B0500000000000000" charset="-122"/>
                <a:ea typeface="思源黑体 CN Regular" panose="020B0500000000000000" charset="-122"/>
                <a:cs typeface="+mn-ea"/>
                <a:sym typeface="+mn-lt"/>
              </a:rPr>
              <a:t> dinamis modul C sehingga ekstensi menjadi sederhana dan berkas biner yang kecil</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Pemuatan</a:t>
            </a:r>
            <a:r>
              <a:rPr sz="1200" dirty="0">
                <a:latin typeface="思源黑体 CN Regular" panose="020B0500000000000000" charset="-122"/>
                <a:ea typeface="思源黑体 CN Regular" panose="020B0500000000000000" charset="-122"/>
                <a:cs typeface="+mn-ea"/>
                <a:sym typeface="+mn-lt"/>
              </a:rPr>
              <a:t> kembali secara dinamis modul phyton seperti memodifikasi aplikasi tanpa menghentikannya</a:t>
            </a:r>
          </a:p>
          <a:p>
            <a:pPr marL="171450" indent="-171450" algn="l">
              <a:lnSpc>
                <a:spcPct val="150000"/>
              </a:lnSpc>
              <a:buFont typeface="Arial" panose="020B0604020202020204" pitchFamily="34" charset="0"/>
              <a:buChar char="•"/>
            </a:pPr>
            <a:r>
              <a:rPr sz="1200" dirty="0">
                <a:latin typeface="思源黑体 CN Regular" panose="020B0500000000000000" charset="-122"/>
                <a:ea typeface="思源黑体 CN Regular" panose="020B0500000000000000" charset="-122"/>
                <a:cs typeface="+mn-ea"/>
                <a:sym typeface="+mn-lt"/>
              </a:rPr>
              <a:t>Model objek universal kelas Satu</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Konstruksi</a:t>
            </a:r>
            <a:r>
              <a:rPr sz="1200" dirty="0">
                <a:latin typeface="思源黑体 CN Regular" panose="020B0500000000000000" charset="-122"/>
                <a:ea typeface="思源黑体 CN Regular" panose="020B0500000000000000" charset="-122"/>
                <a:cs typeface="+mn-ea"/>
                <a:sym typeface="+mn-lt"/>
              </a:rPr>
              <a:t> pada saat aplikasi berjalan</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Interaktif</a:t>
            </a:r>
            <a:r>
              <a:rPr sz="1200" dirty="0">
                <a:latin typeface="思源黑体 CN Regular" panose="020B0500000000000000" charset="-122"/>
                <a:ea typeface="思源黑体 CN Regular" panose="020B0500000000000000" charset="-122"/>
                <a:cs typeface="+mn-ea"/>
                <a:sym typeface="+mn-lt"/>
              </a:rPr>
              <a:t>, dinamis dan alamiah</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Akses</a:t>
            </a:r>
            <a:r>
              <a:rPr sz="1200" dirty="0">
                <a:latin typeface="思源黑体 CN Regular" panose="020B0500000000000000" charset="-122"/>
                <a:ea typeface="思源黑体 CN Regular" panose="020B0500000000000000" charset="-122"/>
                <a:cs typeface="+mn-ea"/>
                <a:sym typeface="+mn-lt"/>
              </a:rPr>
              <a:t> hingga informasi interpreter</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Portabili思源黑体</a:t>
            </a:r>
            <a:r>
              <a:rPr sz="1200" dirty="0">
                <a:latin typeface="思源黑体 CN Regular" panose="020B0500000000000000" charset="-122"/>
                <a:ea typeface="思源黑体 CN Regular" panose="020B0500000000000000" charset="-122"/>
                <a:cs typeface="+mn-ea"/>
                <a:sym typeface="+mn-lt"/>
              </a:rPr>
              <a:t> CN Regulartas secara luas seperti pemrograman antar platform tanpa ports</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Kompilasi</a:t>
            </a:r>
            <a:r>
              <a:rPr sz="1200" dirty="0">
                <a:latin typeface="思源黑体 CN Regular" panose="020B0500000000000000" charset="-122"/>
                <a:ea typeface="思源黑体 CN Regular" panose="020B0500000000000000" charset="-122"/>
                <a:cs typeface="+mn-ea"/>
                <a:sym typeface="+mn-lt"/>
              </a:rPr>
              <a:t> untuk portable kode byte sehingga kecepatan eksekusi bertambah dan melindungi kode sumber</a:t>
            </a:r>
          </a:p>
          <a:p>
            <a:pPr marL="171450" indent="-171450" algn="l">
              <a:lnSpc>
                <a:spcPct val="150000"/>
              </a:lnSpc>
              <a:buFont typeface="Arial" panose="020B0604020202020204" pitchFamily="34" charset="0"/>
              <a:buChar char="•"/>
            </a:pPr>
            <a:r>
              <a:rPr sz="1200" dirty="0" err="1">
                <a:latin typeface="思源黑体 CN Regular" panose="020B0500000000000000" charset="-122"/>
                <a:ea typeface="思源黑体 CN Regular" panose="020B0500000000000000" charset="-122"/>
                <a:cs typeface="+mn-ea"/>
                <a:sym typeface="+mn-lt"/>
              </a:rPr>
              <a:t>Antarmuka</a:t>
            </a:r>
            <a:r>
              <a:rPr sz="1200" dirty="0">
                <a:latin typeface="思源黑体 CN Regular" panose="020B0500000000000000" charset="-122"/>
                <a:ea typeface="思源黑体 CN Regular" panose="020B0500000000000000" charset="-122"/>
                <a:cs typeface="+mn-ea"/>
                <a:sym typeface="+mn-lt"/>
              </a:rPr>
              <a:t> terpasang untuk pelayanan keluar seperti perangkat Bantu system, GUI, persistence, database, dll</a:t>
            </a:r>
          </a:p>
        </p:txBody>
      </p:sp>
      <p:sp>
        <p:nvSpPr>
          <p:cNvPr id="6"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Kelebihan Python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39827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altLang="en-US" sz="3130" dirty="0">
                <a:solidFill>
                  <a:schemeClr val="bg1"/>
                </a:solidFill>
                <a:latin typeface="思源黑体 CN Bold" panose="020B0800000000000000" charset="-122"/>
                <a:ea typeface="思源黑体 CN Bold" panose="020B0800000000000000" charset="-122"/>
                <a:sym typeface="Arial" panose="020B0604020202020204" pitchFamily="34" charset="0"/>
              </a:rPr>
              <a:t>s</a:t>
            </a:r>
          </a:p>
        </p:txBody>
      </p:sp>
      <p:sp>
        <p:nvSpPr>
          <p:cNvPr id="13" name="TextBox 106"/>
          <p:cNvSpPr txBox="1"/>
          <p:nvPr/>
        </p:nvSpPr>
        <p:spPr>
          <a:xfrm>
            <a:off x="2096135" y="1085934"/>
            <a:ext cx="9037320" cy="4757841"/>
          </a:xfrm>
          <a:prstGeom prst="rect">
            <a:avLst/>
          </a:prstGeom>
          <a:noFill/>
        </p:spPr>
        <p:txBody>
          <a:bodyPr wrap="square" lIns="0" tIns="0" rIns="0" bIns="0" rtlCol="0">
            <a:spAutoFit/>
          </a:bodyPr>
          <a:lstStyle/>
          <a:p>
            <a:pPr marL="171450" indent="-171450" algn="l">
              <a:lnSpc>
                <a:spcPct val="150000"/>
              </a:lnSpc>
              <a:buFont typeface="Arial" panose="020B0604020202020204" pitchFamily="34" charset="0"/>
              <a:buChar char="•"/>
            </a:pPr>
            <a:r>
              <a:rPr sz="1600" dirty="0" err="1">
                <a:latin typeface="思源黑体 CN Regular" panose="020B0500000000000000" charset="-122"/>
                <a:ea typeface="思源黑体 CN Regular" panose="020B0500000000000000" charset="-122"/>
                <a:cs typeface="+mn-ea"/>
                <a:sym typeface="+mn-lt"/>
              </a:rPr>
              <a:t>Beberapa</a:t>
            </a:r>
            <a:r>
              <a:rPr sz="1600" dirty="0">
                <a:latin typeface="思源黑体 CN Regular" panose="020B0500000000000000" charset="-122"/>
                <a:ea typeface="思源黑体 CN Regular" panose="020B0500000000000000" charset="-122"/>
                <a:cs typeface="+mn-ea"/>
                <a:sym typeface="+mn-lt"/>
              </a:rPr>
              <a:t> penugasan terdapat diluar dari jangkauan python, seperti bahasa pemrograman dinamis lainnya, python tidak secepat atau efisien sebagai statis, tidak seperti bahasa pemrograman kompilasi seperti bahasa C.</a:t>
            </a:r>
          </a:p>
          <a:p>
            <a:pPr marL="171450" indent="-171450" algn="l">
              <a:lnSpc>
                <a:spcPct val="150000"/>
              </a:lnSpc>
              <a:buFont typeface="Arial" panose="020B0604020202020204" pitchFamily="34" charset="0"/>
              <a:buChar char="•"/>
            </a:pPr>
            <a:r>
              <a:rPr sz="1600" dirty="0" err="1">
                <a:latin typeface="思源黑体 CN Regular" panose="020B0500000000000000" charset="-122"/>
                <a:ea typeface="思源黑体 CN Regular" panose="020B0500000000000000" charset="-122"/>
                <a:cs typeface="+mn-ea"/>
                <a:sym typeface="+mn-lt"/>
              </a:rPr>
              <a:t>Disebabkan</a:t>
            </a:r>
            <a:r>
              <a:rPr sz="1600" dirty="0">
                <a:latin typeface="思源黑体 CN Regular" panose="020B0500000000000000" charset="-122"/>
                <a:ea typeface="思源黑体 CN Regular" panose="020B0500000000000000" charset="-122"/>
                <a:cs typeface="+mn-ea"/>
                <a:sym typeface="+mn-lt"/>
              </a:rPr>
              <a:t> python merupakan interpreter, python bukan merupakan perangkat bantu terbaik untuk pengantar komponen performa kritis.</a:t>
            </a:r>
          </a:p>
          <a:p>
            <a:pPr marL="171450" indent="-171450" algn="l">
              <a:lnSpc>
                <a:spcPct val="150000"/>
              </a:lnSpc>
              <a:buFont typeface="Arial" panose="020B0604020202020204" pitchFamily="34" charset="0"/>
              <a:buChar char="•"/>
            </a:pPr>
            <a:r>
              <a:rPr sz="1600" dirty="0">
                <a:latin typeface="思源黑体 CN Regular" panose="020B0500000000000000" charset="-122"/>
                <a:ea typeface="思源黑体 CN Regular" panose="020B0500000000000000" charset="-122"/>
                <a:cs typeface="+mn-ea"/>
                <a:sym typeface="+mn-lt"/>
              </a:rPr>
              <a:t>Python tidak dapat digunakan sebagai dasar bahasa pemrograman implementasi untuk beberapa komponen, tetapi dapat bekerja dengan baik sebagai bagian depan skrip antarmuka untuk mereka.</a:t>
            </a:r>
          </a:p>
          <a:p>
            <a:pPr marL="171450" indent="-171450" algn="l">
              <a:lnSpc>
                <a:spcPct val="150000"/>
              </a:lnSpc>
              <a:buFont typeface="Arial" panose="020B0604020202020204" pitchFamily="34" charset="0"/>
              <a:buChar char="•"/>
            </a:pPr>
            <a:r>
              <a:rPr sz="1600" dirty="0">
                <a:latin typeface="思源黑体 CN Regular" panose="020B0500000000000000" charset="-122"/>
                <a:ea typeface="思源黑体 CN Regular" panose="020B0500000000000000" charset="-122"/>
                <a:cs typeface="+mn-ea"/>
                <a:sym typeface="+mn-lt"/>
              </a:rPr>
              <a:t>Python memberikan efisiensi dan fleksibilitas tradeoff by dengan tidak memberikannya secara menyeluruh.</a:t>
            </a:r>
          </a:p>
          <a:p>
            <a:pPr marL="171450" indent="-171450" algn="l">
              <a:lnSpc>
                <a:spcPct val="150000"/>
              </a:lnSpc>
              <a:buFont typeface="Arial" panose="020B0604020202020204" pitchFamily="34" charset="0"/>
              <a:buChar char="•"/>
            </a:pPr>
            <a:r>
              <a:rPr sz="1600" dirty="0">
                <a:latin typeface="思源黑体 CN Regular" panose="020B0500000000000000" charset="-122"/>
                <a:ea typeface="思源黑体 CN Regular" panose="020B0500000000000000" charset="-122"/>
                <a:cs typeface="+mn-ea"/>
                <a:sym typeface="+mn-lt"/>
              </a:rPr>
              <a:t>Python menyediakan bahasa pemrograman optimasi untuk kegunaan, bersama dengan perangkat bantu yang dibutuhkan untuk diintegrasikan dengan bahasa pemrograman lainnya.</a:t>
            </a:r>
          </a:p>
        </p:txBody>
      </p:sp>
      <p:sp>
        <p:nvSpPr>
          <p:cNvPr id="6"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Kekurangan Python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0037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4" name="矩形 3"/>
          <p:cNvSpPr/>
          <p:nvPr/>
        </p:nvSpPr>
        <p:spPr>
          <a:xfrm>
            <a:off x="3375660" y="3554730"/>
            <a:ext cx="5517515" cy="553085"/>
          </a:xfrm>
          <a:prstGeom prst="rect">
            <a:avLst/>
          </a:prstGeom>
        </p:spPr>
        <p:txBody>
          <a:bodyPr wrap="square">
            <a:spAutoFit/>
          </a:bodyPr>
          <a:lstStyle/>
          <a:p>
            <a:pPr algn="ctr"/>
            <a:r>
              <a:rPr lang="en-ID" altLang="en-US" sz="3000" dirty="0">
                <a:solidFill>
                  <a:schemeClr val="bg1"/>
                </a:solidFill>
                <a:latin typeface="思源黑体 CN Bold" panose="020B0800000000000000" charset="-122"/>
                <a:ea typeface="思源黑体 CN Bold" panose="020B0800000000000000" charset="-122"/>
                <a:sym typeface="Arial" panose="020B0604020202020204" pitchFamily="34" charset="0"/>
              </a:rPr>
              <a:t>SEJARAH PYTHON</a:t>
            </a:r>
            <a:endParaRPr lang="en-ID" sz="3000" kern="2500" dirty="0">
              <a:solidFill>
                <a:schemeClr val="bg1"/>
              </a:solidFill>
              <a:latin typeface="思源黑体 CN Bold" panose="020B0800000000000000" charset="-122"/>
              <a:ea typeface="思源黑体 CN Bold" panose="020B0800000000000000" charset="-122"/>
              <a:cs typeface="庞门正道标题体" panose="02010600030101010101" charset="-122"/>
            </a:endParaRPr>
          </a:p>
        </p:txBody>
      </p:sp>
      <p:sp>
        <p:nvSpPr>
          <p:cNvPr id="5" name="矩形 4"/>
          <p:cNvSpPr/>
          <p:nvPr/>
        </p:nvSpPr>
        <p:spPr>
          <a:xfrm>
            <a:off x="3992245" y="4125595"/>
            <a:ext cx="4284345" cy="245110"/>
          </a:xfrm>
          <a:prstGeom prst="rect">
            <a:avLst/>
          </a:prstGeom>
        </p:spPr>
        <p:txBody>
          <a:bodyPr wrap="square">
            <a:spAutoFit/>
          </a:bodyPr>
          <a:lstStyle/>
          <a:p>
            <a:pPr algn="ctr">
              <a:lnSpc>
                <a:spcPct val="100000"/>
              </a:lnSpc>
            </a:pPr>
            <a:r>
              <a:rPr lang="en-ID" altLang="en-US" sz="10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p>
        </p:txBody>
      </p:sp>
      <p:sp>
        <p:nvSpPr>
          <p:cNvPr id="9" name="矩形 8"/>
          <p:cNvSpPr/>
          <p:nvPr/>
        </p:nvSpPr>
        <p:spPr>
          <a:xfrm>
            <a:off x="4859655" y="1895475"/>
            <a:ext cx="2549525" cy="1691640"/>
          </a:xfrm>
          <a:prstGeom prst="rect">
            <a:avLst/>
          </a:prstGeom>
          <a:noFill/>
          <a:effectLst/>
        </p:spPr>
        <p:txBody>
          <a:bodyPr wrap="square">
            <a:spAutoFit/>
          </a:bodyPr>
          <a:lstStyle/>
          <a:p>
            <a:pPr algn="ctr">
              <a:lnSpc>
                <a:spcPct val="80000"/>
              </a:lnSpc>
            </a:pPr>
            <a:r>
              <a:rPr lang="en-ID" altLang="en-US" sz="13000" kern="2500" dirty="0">
                <a:ln>
                  <a:noFill/>
                </a:ln>
                <a:solidFill>
                  <a:schemeClr val="bg1"/>
                </a:solidFill>
                <a:effectLst/>
                <a:latin typeface="思源宋体 CN Heavy" panose="02020900000000000000" charset="-122"/>
                <a:ea typeface="思源宋体 CN Heavy" panose="02020900000000000000" charset="-122"/>
                <a:cs typeface="庞门正道标题体" panose="02010600030101010101" charset="-122"/>
              </a:rPr>
              <a:t>2</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AwNmI4M2UxM2ExNDIyNjEzMmMwOTBjNTdjYTI2O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F6737"/>
            </a:gs>
            <a:gs pos="48000">
              <a:srgbClr val="FF784E"/>
            </a:gs>
          </a:gsLst>
          <a:lin ang="10800000" scaled="1"/>
          <a:tileRect/>
        </a:gradFill>
        <a:ln>
          <a:noFill/>
        </a:ln>
      </a:spPr>
      <a:bodyPr rtlCol="0" anchor="ctr"/>
      <a:lstStyle>
        <a:defPPr algn="ctr">
          <a:defRPr sz="6600" kern="2500" dirty="0" smtClean="0">
            <a:solidFill>
              <a:schemeClr val="bg1"/>
            </a:solidFill>
            <a:latin typeface="思源黑体 ExtraLight" panose="020B0200000000000000" pitchFamily="34" charset="-122"/>
            <a:ea typeface="思源黑体 ExtraLight" panose="020B0200000000000000"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ＭＳ Ｐ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1457</Words>
  <Application>Microsoft Office PowerPoint</Application>
  <PresentationFormat>Custom</PresentationFormat>
  <Paragraphs>161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Syalis Ibnih;Informatika</dc:creator>
  <cp:lastModifiedBy>dian</cp:lastModifiedBy>
  <cp:revision>780</cp:revision>
  <dcterms:created xsi:type="dcterms:W3CDTF">2020-07-07T03:15:00Z</dcterms:created>
  <dcterms:modified xsi:type="dcterms:W3CDTF">2025-09-24T01:38:56Z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1057-11.2.0.11254</vt:lpwstr>
  </property>
  <property fmtid="{D5CDD505-2E9C-101B-9397-08002B2CF9AE}" pid="3" name="ICV">
    <vt:lpwstr>C6E3E62C7AD842AE96887C97A8879F52</vt:lpwstr>
  </property>
</Properties>
</file>